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79975" cy="42808525"/>
  <p:notesSz cx="6797675" cy="9926638"/>
  <p:defaultTextStyle>
    <a:defPPr>
      <a:defRPr lang="de-DE"/>
    </a:defPPr>
    <a:lvl1pPr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087563" indent="-1630363"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175125" indent="-3260725"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264275" indent="-4892675"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351838" indent="-6523038"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CE6DA"/>
    <a:srgbClr val="CCC6A4"/>
    <a:srgbClr val="006AB3"/>
    <a:srgbClr val="E3DFD4"/>
    <a:srgbClr val="E3DF70"/>
    <a:srgbClr val="005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8F11E-2305-3720-A9FE-1CB542A0B7BD}" v="51" dt="2025-07-01T09:51:07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7" autoAdjust="0"/>
    <p:restoredTop sz="94591" autoAdjust="0"/>
  </p:normalViewPr>
  <p:slideViewPr>
    <p:cSldViewPr>
      <p:cViewPr>
        <p:scale>
          <a:sx n="33" d="100"/>
          <a:sy n="33" d="100"/>
        </p:scale>
        <p:origin x="854" y="-3974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ßner, Jessica" userId="S::105077@tiho-hannover.de::3bd9705b-f026-4d8e-a4d4-5b0071bfab55" providerId="AD" clId="Web-{B228F11E-2305-3720-A9FE-1CB542A0B7BD}"/>
    <pc:docChg chg="modSld">
      <pc:chgData name="Meißner, Jessica" userId="S::105077@tiho-hannover.de::3bd9705b-f026-4d8e-a4d4-5b0071bfab55" providerId="AD" clId="Web-{B228F11E-2305-3720-A9FE-1CB542A0B7BD}" dt="2025-07-01T09:51:05.702" v="24" actId="20577"/>
      <pc:docMkLst>
        <pc:docMk/>
      </pc:docMkLst>
      <pc:sldChg chg="delSp modSp">
        <pc:chgData name="Meißner, Jessica" userId="S::105077@tiho-hannover.de::3bd9705b-f026-4d8e-a4d4-5b0071bfab55" providerId="AD" clId="Web-{B228F11E-2305-3720-A9FE-1CB542A0B7BD}" dt="2025-07-01T09:51:05.702" v="24" actId="20577"/>
        <pc:sldMkLst>
          <pc:docMk/>
          <pc:sldMk cId="0" sldId="257"/>
        </pc:sldMkLst>
        <pc:spChg chg="mod">
          <ac:chgData name="Meißner, Jessica" userId="S::105077@tiho-hannover.de::3bd9705b-f026-4d8e-a4d4-5b0071bfab55" providerId="AD" clId="Web-{B228F11E-2305-3720-A9FE-1CB542A0B7BD}" dt="2025-07-01T09:49:54.809" v="18" actId="20577"/>
          <ac:spMkLst>
            <pc:docMk/>
            <pc:sldMk cId="0" sldId="257"/>
            <ac:spMk id="6" creationId="{00000000-0000-0000-0000-000000000000}"/>
          </ac:spMkLst>
        </pc:spChg>
        <pc:spChg chg="del mod">
          <ac:chgData name="Meißner, Jessica" userId="S::105077@tiho-hannover.de::3bd9705b-f026-4d8e-a4d4-5b0071bfab55" providerId="AD" clId="Web-{B228F11E-2305-3720-A9FE-1CB542A0B7BD}" dt="2025-07-01T09:50:42.967" v="21"/>
          <ac:spMkLst>
            <pc:docMk/>
            <pc:sldMk cId="0" sldId="257"/>
            <ac:spMk id="4100" creationId="{00000000-0000-0000-0000-000000000000}"/>
          </ac:spMkLst>
        </pc:spChg>
        <pc:spChg chg="mod">
          <ac:chgData name="Meißner, Jessica" userId="S::105077@tiho-hannover.de::3bd9705b-f026-4d8e-a4d4-5b0071bfab55" providerId="AD" clId="Web-{B228F11E-2305-3720-A9FE-1CB542A0B7BD}" dt="2025-07-01T09:48:47.807" v="7" actId="20577"/>
          <ac:spMkLst>
            <pc:docMk/>
            <pc:sldMk cId="0" sldId="257"/>
            <ac:spMk id="4102" creationId="{00000000-0000-0000-0000-000000000000}"/>
          </ac:spMkLst>
        </pc:spChg>
        <pc:spChg chg="mod">
          <ac:chgData name="Meißner, Jessica" userId="S::105077@tiho-hannover.de::3bd9705b-f026-4d8e-a4d4-5b0071bfab55" providerId="AD" clId="Web-{B228F11E-2305-3720-A9FE-1CB542A0B7BD}" dt="2025-07-01T09:50:02.122" v="19" actId="20577"/>
          <ac:spMkLst>
            <pc:docMk/>
            <pc:sldMk cId="0" sldId="257"/>
            <ac:spMk id="4105" creationId="{00000000-0000-0000-0000-000000000000}"/>
          </ac:spMkLst>
        </pc:spChg>
        <pc:spChg chg="mod">
          <ac:chgData name="Meißner, Jessica" userId="S::105077@tiho-hannover.de::3bd9705b-f026-4d8e-a4d4-5b0071bfab55" providerId="AD" clId="Web-{B228F11E-2305-3720-A9FE-1CB542A0B7BD}" dt="2025-07-01T09:49:34.527" v="13" actId="20577"/>
          <ac:spMkLst>
            <pc:docMk/>
            <pc:sldMk cId="0" sldId="257"/>
            <ac:spMk id="4113" creationId="{00000000-0000-0000-0000-000000000000}"/>
          </ac:spMkLst>
        </pc:spChg>
        <pc:spChg chg="mod">
          <ac:chgData name="Meißner, Jessica" userId="S::105077@tiho-hannover.de::3bd9705b-f026-4d8e-a4d4-5b0071bfab55" providerId="AD" clId="Web-{B228F11E-2305-3720-A9FE-1CB542A0B7BD}" dt="2025-07-01T09:51:05.702" v="24" actId="20577"/>
          <ac:spMkLst>
            <pc:docMk/>
            <pc:sldMk cId="0" sldId="257"/>
            <ac:spMk id="412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D61FB0-FF14-456A-885E-2964996CEFA4}" type="datetimeFigureOut">
              <a:rPr lang="de-DE"/>
              <a:pPr>
                <a:defRPr/>
              </a:pPr>
              <a:t>17.07.2025</a:t>
            </a:fld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3F2B40-B755-4F31-8082-93D85E1C6BD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AC3F9D-2EE6-48FD-8EA9-4D4EAE635E60}" type="datetimeFigureOut">
              <a:rPr lang="de-DE"/>
              <a:pPr>
                <a:defRPr/>
              </a:pPr>
              <a:t>17.07.2025</a:t>
            </a:fld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2800" y="744538"/>
            <a:ext cx="26320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F129CFA-30C9-4A10-A781-DE54BDBB76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altLang="de-DE"/>
              <a:t>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Y:\TiHo_Hannover\Print\Kommunikationsmittel\Wissenschaftliches_Poster\Powerpoint_Vorlage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30275212" cy="428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 idx="4294967295"/>
          </p:nvPr>
        </p:nvSpPr>
        <p:spPr>
          <a:xfrm>
            <a:off x="2124000" y="1258747"/>
            <a:ext cx="21645714" cy="71437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34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/>
          <p:cNvSpPr/>
          <p:nvPr/>
        </p:nvSpPr>
        <p:spPr>
          <a:xfrm>
            <a:off x="1593048" y="8437697"/>
            <a:ext cx="12828785" cy="7557055"/>
          </a:xfrm>
          <a:prstGeom prst="roundRect">
            <a:avLst/>
          </a:prstGeom>
          <a:solidFill>
            <a:srgbClr val="ECE6DA"/>
          </a:solidFill>
          <a:ln>
            <a:solidFill>
              <a:srgbClr val="ECE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15694128" y="32977601"/>
            <a:ext cx="13553874" cy="7149584"/>
          </a:xfrm>
          <a:prstGeom prst="roundRect">
            <a:avLst/>
          </a:prstGeom>
          <a:solidFill>
            <a:srgbClr val="ECE6DA"/>
          </a:solidFill>
          <a:ln>
            <a:solidFill>
              <a:srgbClr val="ECE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98" name="Textfeld 2"/>
          <p:cNvSpPr txBox="1">
            <a:spLocks/>
          </p:cNvSpPr>
          <p:nvPr/>
        </p:nvSpPr>
        <p:spPr bwMode="auto">
          <a:xfrm>
            <a:off x="2122488" y="2179638"/>
            <a:ext cx="211455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6200" b="1">
              <a:solidFill>
                <a:schemeClr val="bg1"/>
              </a:solidFill>
            </a:endParaRPr>
          </a:p>
        </p:txBody>
      </p:sp>
      <p:sp>
        <p:nvSpPr>
          <p:cNvPr id="4099" name="Textfeld 2"/>
          <p:cNvSpPr txBox="1">
            <a:spLocks/>
          </p:cNvSpPr>
          <p:nvPr/>
        </p:nvSpPr>
        <p:spPr bwMode="auto">
          <a:xfrm>
            <a:off x="2122488" y="1384300"/>
            <a:ext cx="21145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b="1" dirty="0">
                <a:solidFill>
                  <a:schemeClr val="bg1"/>
                </a:solidFill>
              </a:rPr>
              <a:t>Institut für Pharmakologie, Toxikologie und Pharmazie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004248" y="10143508"/>
            <a:ext cx="1424375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400" dirty="0">
                <a:solidFill>
                  <a:srgbClr val="000000"/>
                </a:solidFill>
                <a:latin typeface="Arial"/>
                <a:cs typeface="Arial"/>
              </a:rPr>
              <a:t>In Zusammenarbeit mit dem </a:t>
            </a:r>
            <a:r>
              <a:rPr lang="de-DE" altLang="de-DE" sz="4400" b="1" dirty="0">
                <a:solidFill>
                  <a:srgbClr val="000000"/>
                </a:solidFill>
                <a:latin typeface="Arial"/>
                <a:cs typeface="Arial"/>
              </a:rPr>
              <a:t>Bundesamt für Verbraucherschutz und </a:t>
            </a:r>
            <a:r>
              <a:rPr lang="de-DE" altLang="de-DE" sz="4400" b="1" dirty="0" smtClean="0">
                <a:solidFill>
                  <a:srgbClr val="000000"/>
                </a:solidFill>
                <a:latin typeface="Arial"/>
                <a:cs typeface="Arial"/>
              </a:rPr>
              <a:t>Lebensmittelsicherheit </a:t>
            </a:r>
            <a:r>
              <a:rPr lang="de-DE" altLang="de-DE" sz="4400" b="1" dirty="0">
                <a:solidFill>
                  <a:srgbClr val="000000"/>
                </a:solidFill>
                <a:latin typeface="Arial"/>
                <a:cs typeface="Arial"/>
              </a:rPr>
              <a:t>(BVL) </a:t>
            </a:r>
            <a:r>
              <a:rPr lang="de-DE" altLang="de-DE" sz="4400" dirty="0" smtClean="0">
                <a:solidFill>
                  <a:srgbClr val="000000"/>
                </a:solidFill>
                <a:latin typeface="Arial"/>
                <a:cs typeface="Arial"/>
              </a:rPr>
              <a:t>besteht </a:t>
            </a:r>
            <a:r>
              <a:rPr lang="de-DE" altLang="de-DE" sz="4400" dirty="0">
                <a:solidFill>
                  <a:srgbClr val="000000"/>
                </a:solidFill>
                <a:latin typeface="Arial"/>
                <a:cs typeface="Arial"/>
              </a:rPr>
              <a:t>an der TiHo ein Zentrum für </a:t>
            </a:r>
            <a:r>
              <a:rPr lang="de-DE" altLang="de-DE" sz="4400" dirty="0" err="1" smtClean="0">
                <a:solidFill>
                  <a:srgbClr val="000000"/>
                </a:solidFill>
                <a:latin typeface="Arial"/>
                <a:cs typeface="Arial"/>
              </a:rPr>
              <a:t>Pharmakovigilanz</a:t>
            </a:r>
            <a:r>
              <a:rPr lang="de-DE" altLang="de-DE" sz="4400" dirty="0" smtClean="0">
                <a:solidFill>
                  <a:srgbClr val="000000"/>
                </a:solidFill>
                <a:latin typeface="Arial"/>
                <a:cs typeface="Arial"/>
              </a:rPr>
              <a:t>-Meldungen. </a:t>
            </a:r>
            <a:r>
              <a:rPr lang="de-DE" altLang="de-DE" sz="4400" dirty="0">
                <a:solidFill>
                  <a:srgbClr val="000000"/>
                </a:solidFill>
                <a:latin typeface="Arial"/>
                <a:cs typeface="Arial"/>
              </a:rPr>
              <a:t>Dieses </a:t>
            </a:r>
            <a:r>
              <a:rPr lang="de-DE" altLang="de-DE" sz="4400" dirty="0" smtClean="0">
                <a:solidFill>
                  <a:srgbClr val="000000"/>
                </a:solidFill>
                <a:latin typeface="Arial"/>
                <a:cs typeface="Arial"/>
              </a:rPr>
              <a:t>fungiert als </a:t>
            </a:r>
            <a:r>
              <a:rPr lang="de-DE" altLang="de-DE" sz="4400" b="1" dirty="0" smtClean="0">
                <a:solidFill>
                  <a:srgbClr val="000000"/>
                </a:solidFill>
                <a:latin typeface="Arial"/>
                <a:cs typeface="Arial"/>
              </a:rPr>
              <a:t>Schnittstelle</a:t>
            </a:r>
            <a:r>
              <a:rPr lang="de-DE" altLang="de-DE" sz="4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altLang="de-DE" sz="4400" dirty="0">
                <a:solidFill>
                  <a:srgbClr val="000000"/>
                </a:solidFill>
                <a:latin typeface="Arial"/>
                <a:cs typeface="Arial"/>
              </a:rPr>
              <a:t>zwischen </a:t>
            </a:r>
            <a:r>
              <a:rPr lang="de-DE" altLang="de-DE" sz="4400" dirty="0" err="1">
                <a:solidFill>
                  <a:srgbClr val="000000"/>
                </a:solidFill>
                <a:latin typeface="Arial"/>
                <a:cs typeface="Arial"/>
              </a:rPr>
              <a:t>Tierärzt:innen</a:t>
            </a:r>
            <a:r>
              <a:rPr lang="de-DE" altLang="de-DE" sz="44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de-DE" altLang="de-DE" sz="4400" dirty="0" err="1">
                <a:solidFill>
                  <a:srgbClr val="000000"/>
                </a:solidFill>
                <a:latin typeface="Arial"/>
                <a:cs typeface="Arial"/>
              </a:rPr>
              <a:t>Tierhalter:innen</a:t>
            </a:r>
            <a:r>
              <a:rPr lang="de-DE" altLang="de-DE" sz="4400" dirty="0">
                <a:solidFill>
                  <a:srgbClr val="000000"/>
                </a:solidFill>
                <a:latin typeface="Arial"/>
                <a:cs typeface="Arial"/>
              </a:rPr>
              <a:t> und dem </a:t>
            </a:r>
            <a:r>
              <a:rPr lang="de-DE" altLang="de-DE" sz="4400" dirty="0" smtClean="0">
                <a:solidFill>
                  <a:srgbClr val="000000"/>
                </a:solidFill>
                <a:latin typeface="Arial"/>
                <a:cs typeface="Arial"/>
              </a:rPr>
              <a:t>BVL. Wir unterstützen </a:t>
            </a:r>
            <a:r>
              <a:rPr lang="de-DE" altLang="de-DE" sz="4400" dirty="0">
                <a:solidFill>
                  <a:srgbClr val="000000"/>
                </a:solidFill>
                <a:latin typeface="Arial"/>
                <a:cs typeface="Arial"/>
              </a:rPr>
              <a:t>Ihre Meldungen zu </a:t>
            </a:r>
            <a:r>
              <a:rPr lang="de-DE" altLang="de-DE" sz="4400" b="1" dirty="0" smtClean="0">
                <a:solidFill>
                  <a:srgbClr val="000000"/>
                </a:solidFill>
                <a:latin typeface="Arial"/>
                <a:cs typeface="Arial"/>
              </a:rPr>
              <a:t>Unerwünschten Ereignissen (UE) </a:t>
            </a:r>
            <a:r>
              <a:rPr lang="de-DE" altLang="de-DE" sz="4400" dirty="0" smtClean="0">
                <a:solidFill>
                  <a:srgbClr val="000000"/>
                </a:solidFill>
                <a:latin typeface="Arial"/>
                <a:cs typeface="Arial"/>
              </a:rPr>
              <a:t>und </a:t>
            </a:r>
            <a:r>
              <a:rPr lang="de-DE" altLang="de-DE" sz="4400" dirty="0">
                <a:solidFill>
                  <a:srgbClr val="000000"/>
                </a:solidFill>
                <a:latin typeface="Arial"/>
                <a:cs typeface="Arial"/>
              </a:rPr>
              <a:t>leitet sie weiter.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004248" y="8437698"/>
            <a:ext cx="142437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 b="1" dirty="0"/>
              <a:t>Aufbau eines </a:t>
            </a:r>
            <a:r>
              <a:rPr lang="de-DE" altLang="de-DE" sz="4800" b="1" dirty="0" err="1" smtClean="0"/>
              <a:t>Pharmakovigilanz</a:t>
            </a:r>
            <a:r>
              <a:rPr lang="de-DE" altLang="de-DE" sz="4800" b="1" dirty="0" smtClean="0"/>
              <a:t>-Zentrums </a:t>
            </a:r>
            <a:r>
              <a:rPr lang="de-DE" altLang="de-DE" sz="4800" b="1" dirty="0"/>
              <a:t>an der Stiftung Tierärztliche Hochschule Hannover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635150" y="16814354"/>
            <a:ext cx="1320274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dirty="0">
                <a:solidFill>
                  <a:srgbClr val="000000"/>
                </a:solidFill>
              </a:rPr>
              <a:t>= </a:t>
            </a:r>
            <a:r>
              <a:rPr lang="de-DE" altLang="de-DE" sz="4000" b="1" dirty="0">
                <a:solidFill>
                  <a:srgbClr val="000000"/>
                </a:solidFill>
              </a:rPr>
              <a:t>Unerwünschtes Ereignis </a:t>
            </a:r>
          </a:p>
          <a:p>
            <a:pPr eaLnBrk="1" hangingPunct="1"/>
            <a:r>
              <a:rPr lang="de-DE" altLang="de-DE" sz="4000" b="1" dirty="0">
                <a:solidFill>
                  <a:srgbClr val="000000"/>
                </a:solidFill>
              </a:rPr>
              <a:t>   </a:t>
            </a:r>
            <a:r>
              <a:rPr lang="de-DE" altLang="de-DE" sz="4000" dirty="0" smtClean="0">
                <a:solidFill>
                  <a:srgbClr val="000000"/>
                </a:solidFill>
              </a:rPr>
              <a:t>dazu zählen unter anderem:</a:t>
            </a:r>
          </a:p>
          <a:p>
            <a:pPr eaLnBrk="1" hangingPunct="1"/>
            <a:endParaRPr lang="de-DE" altLang="de-DE" sz="4000" b="1" dirty="0">
              <a:solidFill>
                <a:srgbClr val="000000"/>
              </a:solidFill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sz="4000" b="1" dirty="0" smtClean="0">
                <a:solidFill>
                  <a:srgbClr val="000000"/>
                </a:solidFill>
                <a:latin typeface="Arial"/>
                <a:cs typeface="Arial"/>
              </a:rPr>
              <a:t>„Klassische</a:t>
            </a:r>
            <a:r>
              <a:rPr lang="de-DE" altLang="de-DE" sz="4000" b="1" dirty="0">
                <a:solidFill>
                  <a:srgbClr val="000000"/>
                </a:solidFill>
                <a:latin typeface="Arial"/>
                <a:cs typeface="Arial"/>
              </a:rPr>
              <a:t>“ </a:t>
            </a:r>
            <a:r>
              <a:rPr lang="de-DE" altLang="de-DE" sz="4000" b="1" dirty="0" smtClean="0">
                <a:solidFill>
                  <a:srgbClr val="000000"/>
                </a:solidFill>
                <a:latin typeface="Arial"/>
                <a:cs typeface="Arial"/>
              </a:rPr>
              <a:t>Nebenwirkung eines Tierarzneimittels</a:t>
            </a:r>
            <a:endParaRPr lang="de-DE" altLang="de-DE" sz="4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sz="4000" b="1" dirty="0" smtClean="0">
                <a:solidFill>
                  <a:srgbClr val="000000"/>
                </a:solidFill>
              </a:rPr>
              <a:t>Mangelnde </a:t>
            </a:r>
            <a:r>
              <a:rPr lang="de-DE" altLang="de-DE" sz="4000" b="1" dirty="0">
                <a:solidFill>
                  <a:srgbClr val="000000"/>
                </a:solidFill>
              </a:rPr>
              <a:t>Wirkung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sz="4000" b="1" dirty="0" smtClean="0">
                <a:solidFill>
                  <a:srgbClr val="000000"/>
                </a:solidFill>
              </a:rPr>
              <a:t>Ungenügende Wartezeit</a:t>
            </a:r>
            <a:endParaRPr lang="de-DE" altLang="de-DE" sz="4000" b="1" dirty="0">
              <a:solidFill>
                <a:srgbClr val="000000"/>
              </a:solidFill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sz="4000" b="1" dirty="0" smtClean="0">
                <a:solidFill>
                  <a:srgbClr val="000000"/>
                </a:solidFill>
              </a:rPr>
              <a:t>Wirkung </a:t>
            </a:r>
            <a:r>
              <a:rPr lang="de-DE" altLang="de-DE" sz="4000" b="1" dirty="0">
                <a:solidFill>
                  <a:srgbClr val="000000"/>
                </a:solidFill>
              </a:rPr>
              <a:t>bei </a:t>
            </a:r>
            <a:r>
              <a:rPr lang="de-DE" altLang="de-DE" sz="4000" b="1" dirty="0" err="1" smtClean="0">
                <a:solidFill>
                  <a:srgbClr val="000000"/>
                </a:solidFill>
              </a:rPr>
              <a:t>Anwender:in</a:t>
            </a:r>
            <a:endParaRPr lang="de-DE" altLang="de-DE" sz="4000" b="1" dirty="0" smtClean="0">
              <a:solidFill>
                <a:srgbClr val="000000"/>
              </a:solidFill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sz="4000" b="1" dirty="0" smtClean="0">
                <a:solidFill>
                  <a:srgbClr val="000000"/>
                </a:solidFill>
              </a:rPr>
              <a:t>UE bei Umwidmung (Off-Label-</a:t>
            </a:r>
            <a:r>
              <a:rPr lang="de-DE" altLang="de-DE" sz="4000" b="1" dirty="0" err="1">
                <a:solidFill>
                  <a:srgbClr val="000000"/>
                </a:solidFill>
              </a:rPr>
              <a:t>U</a:t>
            </a:r>
            <a:r>
              <a:rPr lang="de-DE" altLang="de-DE" sz="4000" b="1" dirty="0" err="1" smtClean="0">
                <a:solidFill>
                  <a:srgbClr val="000000"/>
                </a:solidFill>
              </a:rPr>
              <a:t>se</a:t>
            </a:r>
            <a:r>
              <a:rPr lang="de-DE" altLang="de-DE" sz="4000" b="1" dirty="0" smtClean="0">
                <a:solidFill>
                  <a:srgbClr val="000000"/>
                </a:solidFill>
              </a:rPr>
              <a:t>)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sz="4000" b="1" dirty="0" smtClean="0">
                <a:solidFill>
                  <a:srgbClr val="000000"/>
                </a:solidFill>
              </a:rPr>
              <a:t>Wirkung auf die Umwelt (Ökotoxizität)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endParaRPr lang="de-DE" altLang="de-DE" sz="4000" b="1" dirty="0">
              <a:solidFill>
                <a:srgbClr val="000000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531567" y="16120852"/>
            <a:ext cx="1280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 b="1" dirty="0"/>
              <a:t>Was ist eine UE?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598835" y="23673376"/>
            <a:ext cx="1327536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dirty="0">
                <a:solidFill>
                  <a:srgbClr val="000000"/>
                </a:solidFill>
              </a:rPr>
              <a:t>Grundsätzlich </a:t>
            </a:r>
            <a:r>
              <a:rPr lang="de-DE" altLang="de-DE" sz="4000" b="1" dirty="0" smtClean="0">
                <a:solidFill>
                  <a:srgbClr val="000000"/>
                </a:solidFill>
              </a:rPr>
              <a:t>alle</a:t>
            </a:r>
            <a:r>
              <a:rPr lang="de-DE" altLang="de-DE" sz="4000" dirty="0" smtClean="0">
                <a:solidFill>
                  <a:srgbClr val="000000"/>
                </a:solidFill>
              </a:rPr>
              <a:t>, die </a:t>
            </a:r>
            <a:r>
              <a:rPr lang="de-DE" altLang="de-DE" sz="4000" dirty="0">
                <a:solidFill>
                  <a:srgbClr val="000000"/>
                </a:solidFill>
              </a:rPr>
              <a:t>mit </a:t>
            </a:r>
            <a:r>
              <a:rPr lang="de-DE" altLang="de-DE" sz="4000" dirty="0" smtClean="0">
                <a:solidFill>
                  <a:srgbClr val="000000"/>
                </a:solidFill>
              </a:rPr>
              <a:t>einem </a:t>
            </a:r>
            <a:r>
              <a:rPr lang="de-DE" altLang="de-DE" sz="4000" dirty="0">
                <a:solidFill>
                  <a:srgbClr val="000000"/>
                </a:solidFill>
              </a:rPr>
              <a:t>UE in Berührung </a:t>
            </a:r>
            <a:r>
              <a:rPr lang="de-DE" altLang="de-DE" sz="4000" dirty="0" smtClean="0">
                <a:solidFill>
                  <a:srgbClr val="000000"/>
                </a:solidFill>
              </a:rPr>
              <a:t>kommen! </a:t>
            </a:r>
            <a:r>
              <a:rPr lang="de-DE" altLang="de-DE" sz="4000" dirty="0">
                <a:solidFill>
                  <a:srgbClr val="000000"/>
                </a:solidFill>
              </a:rPr>
              <a:t>Darunter zählen:</a:t>
            </a:r>
          </a:p>
          <a:p>
            <a:pPr eaLnBrk="1" hangingPunct="1"/>
            <a:endParaRPr lang="de-DE" altLang="de-DE" sz="4000" dirty="0">
              <a:solidFill>
                <a:srgbClr val="000000"/>
              </a:solidFill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sz="4000" b="1" dirty="0" err="1">
                <a:solidFill>
                  <a:srgbClr val="000000"/>
                </a:solidFill>
              </a:rPr>
              <a:t>Tierärzt:innen</a:t>
            </a:r>
            <a:endParaRPr lang="de-DE" altLang="de-DE" sz="4000" b="1" dirty="0">
              <a:solidFill>
                <a:srgbClr val="000000"/>
              </a:solidFill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sz="4000" b="1" dirty="0" err="1">
                <a:solidFill>
                  <a:srgbClr val="000000"/>
                </a:solidFill>
              </a:rPr>
              <a:t>Tierhalter:innen</a:t>
            </a:r>
            <a:endParaRPr lang="de-DE" altLang="de-DE" sz="4000" b="1" dirty="0">
              <a:solidFill>
                <a:srgbClr val="000000"/>
              </a:solidFill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sz="4000" b="1" dirty="0" smtClean="0">
                <a:solidFill>
                  <a:srgbClr val="000000"/>
                </a:solidFill>
              </a:rPr>
              <a:t>Tiermedizinische Fachangestellte, </a:t>
            </a:r>
            <a:r>
              <a:rPr lang="de-DE" altLang="de-DE" sz="4000" b="1" dirty="0" err="1" smtClean="0">
                <a:solidFill>
                  <a:srgbClr val="000000"/>
                </a:solidFill>
              </a:rPr>
              <a:t>Tierpfleger:innen</a:t>
            </a:r>
            <a:endParaRPr lang="de-DE" altLang="de-DE" sz="4000" b="1" dirty="0">
              <a:solidFill>
                <a:srgbClr val="000000"/>
              </a:solidFill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531567" y="22768312"/>
            <a:ext cx="1280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 b="1" dirty="0"/>
              <a:t>Wer kann melden? 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15779507" y="28013776"/>
            <a:ext cx="1280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 b="1" dirty="0" smtClean="0"/>
              <a:t>Gut zu wissen</a:t>
            </a:r>
            <a:endParaRPr lang="de-DE" altLang="de-DE" sz="4800" b="1" dirty="0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5779507" y="28808405"/>
            <a:ext cx="1273889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600" dirty="0" smtClean="0">
                <a:solidFill>
                  <a:srgbClr val="000000"/>
                </a:solidFill>
              </a:rPr>
              <a:t>Nur ein möglicher Zusammenhang zwischen Tierarzneimittel-Gabe und aufgetretenem UE spielen für uns eine Rolle.</a:t>
            </a:r>
          </a:p>
          <a:p>
            <a:pPr eaLnBrk="1" hangingPunct="1"/>
            <a:r>
              <a:rPr lang="de-DE" altLang="de-DE" sz="3600" b="1" dirty="0" smtClean="0">
                <a:solidFill>
                  <a:srgbClr val="000000"/>
                </a:solidFill>
              </a:rPr>
              <a:t>Die Angemessenheit der Behandlung oder der Zeitpunkt der Meldung werden nicht bewertet.</a:t>
            </a:r>
          </a:p>
          <a:p>
            <a:pPr eaLnBrk="1" hangingPunct="1"/>
            <a:r>
              <a:rPr lang="de-DE" altLang="de-DE" sz="3600" dirty="0" smtClean="0">
                <a:solidFill>
                  <a:srgbClr val="000000"/>
                </a:solidFill>
              </a:rPr>
              <a:t>Personenbezogene </a:t>
            </a:r>
            <a:r>
              <a:rPr lang="de-DE" altLang="de-DE" sz="3600" dirty="0">
                <a:solidFill>
                  <a:srgbClr val="000000"/>
                </a:solidFill>
              </a:rPr>
              <a:t>Daten werden vertraulich </a:t>
            </a:r>
            <a:r>
              <a:rPr lang="de-DE" altLang="de-DE" sz="3600" dirty="0" smtClean="0">
                <a:solidFill>
                  <a:srgbClr val="000000"/>
                </a:solidFill>
              </a:rPr>
              <a:t>behandelt und nicht an Dritte weitergegeben.</a:t>
            </a:r>
            <a:endParaRPr lang="de-DE" altLang="de-DE" sz="3600" dirty="0">
              <a:solidFill>
                <a:srgbClr val="000000"/>
              </a:solidFill>
            </a:endParaRPr>
          </a:p>
        </p:txBody>
      </p:sp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5561765" y="28755575"/>
            <a:ext cx="9442483" cy="6073312"/>
          </a:xfrm>
          <a:prstGeom prst="roundRect">
            <a:avLst>
              <a:gd name="adj" fmla="val 16667"/>
            </a:avLst>
          </a:prstGeom>
          <a:solidFill>
            <a:srgbClr val="006AB3">
              <a:alpha val="40000"/>
            </a:srgbClr>
          </a:solidFill>
          <a:ln>
            <a:noFill/>
          </a:ln>
          <a:effectLst/>
        </p:spPr>
        <p:txBody>
          <a:bodyPr lIns="234000" tIns="1080000" rIns="306000"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5400" b="1" dirty="0">
              <a:solidFill>
                <a:srgbClr val="000000"/>
              </a:solidFill>
            </a:endParaRP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5845725" y="28928755"/>
            <a:ext cx="9028479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48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de-DE" altLang="de-DE" sz="4800" b="1" dirty="0">
                <a:solidFill>
                  <a:srgbClr val="000000"/>
                </a:solidFill>
              </a:rPr>
              <a:t>Sie haben </a:t>
            </a:r>
            <a:r>
              <a:rPr lang="de-DE" altLang="de-DE" sz="4800" b="1" dirty="0" smtClean="0">
                <a:solidFill>
                  <a:srgbClr val="000000"/>
                </a:solidFill>
              </a:rPr>
              <a:t>ein </a:t>
            </a:r>
            <a:r>
              <a:rPr lang="de-DE" altLang="de-DE" sz="4800" b="1" dirty="0">
                <a:solidFill>
                  <a:srgbClr val="000000"/>
                </a:solidFill>
              </a:rPr>
              <a:t>UE beobachtet? </a:t>
            </a:r>
            <a:endParaRPr lang="de-DE" altLang="de-DE" sz="4800" b="1" dirty="0" smtClean="0">
              <a:solidFill>
                <a:srgbClr val="000000"/>
              </a:solidFill>
            </a:endParaRPr>
          </a:p>
          <a:p>
            <a:pPr algn="ctr" eaLnBrk="1" hangingPunct="1"/>
            <a:endParaRPr lang="de-DE" altLang="de-DE" sz="48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de-DE" altLang="de-DE" sz="4000" dirty="0" smtClean="0">
                <a:solidFill>
                  <a:srgbClr val="000000"/>
                </a:solidFill>
              </a:rPr>
              <a:t>Dann </a:t>
            </a:r>
            <a:r>
              <a:rPr lang="de-DE" altLang="de-DE" sz="4000" dirty="0">
                <a:solidFill>
                  <a:srgbClr val="000000"/>
                </a:solidFill>
              </a:rPr>
              <a:t>melden Sie sie </a:t>
            </a:r>
            <a:r>
              <a:rPr lang="de-DE" altLang="de-DE" sz="4000" dirty="0" smtClean="0">
                <a:solidFill>
                  <a:srgbClr val="000000"/>
                </a:solidFill>
              </a:rPr>
              <a:t>per E-Mail:</a:t>
            </a:r>
            <a:endParaRPr lang="de-DE" altLang="de-DE" sz="40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de-DE" altLang="de-DE" sz="6000" b="1" dirty="0" smtClean="0">
                <a:solidFill>
                  <a:srgbClr val="000000"/>
                </a:solidFill>
              </a:rPr>
              <a:t>ue@tiho-hannover.de</a:t>
            </a:r>
          </a:p>
          <a:p>
            <a:pPr algn="ctr" eaLnBrk="1" hangingPunct="1"/>
            <a:r>
              <a:rPr lang="de-DE" altLang="de-DE" sz="4000" dirty="0">
                <a:solidFill>
                  <a:srgbClr val="000000"/>
                </a:solidFill>
              </a:rPr>
              <a:t>o</a:t>
            </a:r>
            <a:r>
              <a:rPr lang="de-DE" altLang="de-DE" sz="4000" dirty="0" smtClean="0">
                <a:solidFill>
                  <a:srgbClr val="000000"/>
                </a:solidFill>
              </a:rPr>
              <a:t>der telefonisch:</a:t>
            </a:r>
          </a:p>
          <a:p>
            <a:pPr algn="ctr" eaLnBrk="1" hangingPunct="1"/>
            <a:r>
              <a:rPr lang="de-DE" altLang="de-DE" sz="6000" b="1" dirty="0" smtClean="0">
                <a:solidFill>
                  <a:srgbClr val="000000"/>
                </a:solidFill>
              </a:rPr>
              <a:t>+49 511 953 8721</a:t>
            </a:r>
            <a:endParaRPr lang="de-DE" altLang="de-DE" sz="6000" b="1" dirty="0">
              <a:solidFill>
                <a:srgbClr val="000000"/>
              </a:solidFill>
            </a:endParaRPr>
          </a:p>
          <a:p>
            <a:pPr eaLnBrk="1" hangingPunct="1"/>
            <a:endParaRPr lang="de-DE" altLang="de-DE" sz="4000" b="1" dirty="0"/>
          </a:p>
          <a:p>
            <a:pPr eaLnBrk="1" hangingPunct="1"/>
            <a:endParaRPr lang="de-DE" altLang="de-DE" sz="4000" b="1" dirty="0"/>
          </a:p>
        </p:txBody>
      </p:sp>
      <p:sp>
        <p:nvSpPr>
          <p:cNvPr id="4127" name="Rectangle 3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2488" y="2126607"/>
            <a:ext cx="21107400" cy="337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/>
          <a:p>
            <a:pPr algn="l" eaLnBrk="1" hangingPunct="1"/>
            <a:r>
              <a:rPr lang="de-DE" altLang="de-DE" sz="66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e-DE" altLang="de-DE" sz="6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altLang="de-DE" sz="8000" b="1" dirty="0" err="1" smtClean="0">
                <a:solidFill>
                  <a:schemeClr val="bg1"/>
                </a:solidFill>
                <a:latin typeface="Arial"/>
                <a:cs typeface="Arial"/>
              </a:rPr>
              <a:t>Pharmakovigilanz</a:t>
            </a:r>
            <a:r>
              <a:rPr lang="de-DE" altLang="de-DE" sz="66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e-DE" altLang="de-DE" sz="66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altLang="de-DE" sz="6600" b="1" dirty="0" smtClean="0">
                <a:solidFill>
                  <a:schemeClr val="bg1"/>
                </a:solidFill>
                <a:latin typeface="Arial"/>
                <a:cs typeface="Arial"/>
              </a:rPr>
              <a:t>Ein Überblick über die Meldung unerwünschter Ereignisse</a:t>
            </a:r>
            <a:endParaRPr lang="de-DE" altLang="de-DE" sz="6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14837890" y="15248480"/>
            <a:ext cx="13927991" cy="3668001"/>
          </a:xfrm>
          <a:prstGeom prst="roundRect">
            <a:avLst/>
          </a:prstGeom>
          <a:solidFill>
            <a:srgbClr val="ECE6D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5352837" y="15994753"/>
            <a:ext cx="1299497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</a:pPr>
            <a:r>
              <a:rPr lang="de-DE" altLang="de-DE" sz="3600" b="1" dirty="0"/>
              <a:t>Die Meldung von </a:t>
            </a:r>
            <a:r>
              <a:rPr lang="de-DE" altLang="de-DE" sz="3600" b="1" dirty="0" smtClean="0"/>
              <a:t>UE </a:t>
            </a:r>
            <a:r>
              <a:rPr lang="de-DE" altLang="de-DE" sz="3600" b="1" dirty="0"/>
              <a:t>ist von besonderer Bedeutung, da nur mit deren Hilfe weitere </a:t>
            </a:r>
            <a:r>
              <a:rPr lang="de-DE" altLang="de-DE" sz="3600" b="1" dirty="0" smtClean="0"/>
              <a:t>UE </a:t>
            </a:r>
            <a:r>
              <a:rPr lang="de-DE" altLang="de-DE" sz="3600" b="1" dirty="0"/>
              <a:t>verhindert werden können und w</a:t>
            </a:r>
            <a:r>
              <a:rPr lang="de-DE" altLang="de-DE" sz="3600" b="1" dirty="0" smtClean="0"/>
              <a:t>eiterhin eine hohe </a:t>
            </a:r>
            <a:r>
              <a:rPr lang="de-DE" altLang="de-DE" sz="3600" b="1" dirty="0"/>
              <a:t>Behandlungsqualität gewährleistet werden kann!</a:t>
            </a:r>
            <a:endParaRPr lang="de-DE" altLang="de-DE" sz="3600" b="1" dirty="0">
              <a:solidFill>
                <a:srgbClr val="000000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1593048" y="35172877"/>
            <a:ext cx="13402371" cy="4954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692861" y="35614354"/>
            <a:ext cx="1320274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000000"/>
                </a:solidFill>
              </a:rPr>
              <a:t>Weitere Informationen rund um das Thema </a:t>
            </a:r>
            <a:r>
              <a:rPr lang="de-DE" sz="4800" dirty="0" err="1" smtClean="0">
                <a:solidFill>
                  <a:srgbClr val="000000"/>
                </a:solidFill>
              </a:rPr>
              <a:t>Pharmakovigilanz</a:t>
            </a:r>
            <a:r>
              <a:rPr lang="de-DE" sz="4800" dirty="0" smtClean="0">
                <a:solidFill>
                  <a:srgbClr val="000000"/>
                </a:solidFill>
              </a:rPr>
              <a:t> finden Sie unter</a:t>
            </a:r>
          </a:p>
          <a:p>
            <a:pPr algn="ctr"/>
            <a:endParaRPr lang="de-DE" sz="4800" b="1" dirty="0">
              <a:solidFill>
                <a:srgbClr val="000000"/>
              </a:solidFill>
            </a:endParaRPr>
          </a:p>
          <a:p>
            <a:pPr algn="ctr"/>
            <a:r>
              <a:rPr lang="de-DE" sz="4800" b="1" dirty="0" smtClean="0">
                <a:solidFill>
                  <a:srgbClr val="000000"/>
                </a:solidFill>
              </a:rPr>
              <a:t>www.tiho-hannover.de/pharmakovigilanz</a:t>
            </a:r>
          </a:p>
          <a:p>
            <a:pPr algn="ctr"/>
            <a:endParaRPr lang="de-DE" sz="2800" b="1" dirty="0" smtClean="0">
              <a:solidFill>
                <a:srgbClr val="000000"/>
              </a:solidFill>
            </a:endParaRPr>
          </a:p>
          <a:p>
            <a:pPr algn="ctr"/>
            <a:r>
              <a:rPr lang="de-DE" sz="4800" b="1" dirty="0" smtClean="0">
                <a:solidFill>
                  <a:srgbClr val="000000"/>
                </a:solidFill>
              </a:rPr>
              <a:t>www.vet-uaw.de</a:t>
            </a:r>
            <a:endParaRPr lang="de-DE" sz="4800" b="1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42769" y="41633360"/>
            <a:ext cx="2039423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200" b="1" dirty="0">
                <a:solidFill>
                  <a:srgbClr val="000000"/>
                </a:solidFill>
                <a:latin typeface="Arial"/>
                <a:cs typeface="Arial"/>
              </a:rPr>
              <a:t>In Kooperation mit dem Bundesamt für Verbraucherschutz und </a:t>
            </a:r>
            <a:r>
              <a:rPr lang="de-DE" sz="3200" b="1" dirty="0" smtClean="0">
                <a:solidFill>
                  <a:srgbClr val="000000"/>
                </a:solidFill>
                <a:latin typeface="Arial"/>
                <a:cs typeface="Arial"/>
              </a:rPr>
              <a:t>Lebensmittelsicherheit </a:t>
            </a:r>
            <a:r>
              <a:rPr lang="de-DE" sz="3200" b="1" dirty="0">
                <a:solidFill>
                  <a:srgbClr val="000000"/>
                </a:solidFill>
                <a:latin typeface="Arial"/>
                <a:cs typeface="Arial"/>
              </a:rPr>
              <a:t>(BVL)</a:t>
            </a:r>
            <a:endParaRPr lang="de-DE" sz="3200" b="1" dirty="0">
              <a:solidFill>
                <a:srgbClr val="000000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4934766" y="19397997"/>
            <a:ext cx="13831116" cy="7560839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5671584" y="20628612"/>
            <a:ext cx="1280160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dirty="0">
                <a:solidFill>
                  <a:srgbClr val="000000"/>
                </a:solidFill>
                <a:latin typeface="Arial"/>
                <a:cs typeface="Arial"/>
              </a:rPr>
              <a:t>Geben Sie bei der Meldung </a:t>
            </a:r>
            <a:r>
              <a:rPr lang="de-DE" altLang="de-DE" sz="4000" dirty="0" smtClean="0">
                <a:solidFill>
                  <a:srgbClr val="000000"/>
                </a:solidFill>
                <a:latin typeface="Arial"/>
                <a:cs typeface="Arial"/>
              </a:rPr>
              <a:t>eines </a:t>
            </a:r>
            <a:r>
              <a:rPr lang="de-DE" altLang="de-DE" sz="4000" dirty="0">
                <a:solidFill>
                  <a:srgbClr val="000000"/>
                </a:solidFill>
                <a:latin typeface="Arial"/>
                <a:cs typeface="Arial"/>
              </a:rPr>
              <a:t>UE bitte mindestens folgende Punkte an:</a:t>
            </a:r>
          </a:p>
          <a:p>
            <a:pPr eaLnBrk="1" hangingPunct="1"/>
            <a:endParaRPr lang="de-DE" altLang="de-DE" sz="4000" b="1" dirty="0">
              <a:solidFill>
                <a:srgbClr val="000000"/>
              </a:solidFill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sz="4000" b="1" dirty="0">
                <a:solidFill>
                  <a:srgbClr val="000000"/>
                </a:solidFill>
              </a:rPr>
              <a:t>Arzneimittelname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sz="4000" b="1" dirty="0">
                <a:solidFill>
                  <a:srgbClr val="000000"/>
                </a:solidFill>
              </a:rPr>
              <a:t>Behandelte Tierart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sz="4000" b="1" dirty="0" smtClean="0">
                <a:solidFill>
                  <a:srgbClr val="000000"/>
                </a:solidFill>
              </a:rPr>
              <a:t>Dosis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sz="4000" b="1" dirty="0" smtClean="0">
                <a:solidFill>
                  <a:srgbClr val="000000"/>
                </a:solidFill>
              </a:rPr>
              <a:t>Beschreibung </a:t>
            </a:r>
            <a:r>
              <a:rPr lang="de-DE" altLang="de-DE" sz="4000" b="1" dirty="0">
                <a:solidFill>
                  <a:srgbClr val="000000"/>
                </a:solidFill>
              </a:rPr>
              <a:t>des Ereignisses</a:t>
            </a:r>
          </a:p>
          <a:p>
            <a:pPr marL="571500" indent="-571500" eaLnBrk="1" hangingPunct="1">
              <a:buFontTx/>
              <a:buChar char="-"/>
            </a:pPr>
            <a:endParaRPr lang="de-DE" altLang="de-DE" sz="4000" dirty="0">
              <a:solidFill>
                <a:srgbClr val="000000"/>
              </a:solidFill>
            </a:endParaRPr>
          </a:p>
          <a:p>
            <a:pPr eaLnBrk="1" hangingPunct="1"/>
            <a:r>
              <a:rPr lang="de-DE" altLang="de-DE" sz="4000" dirty="0">
                <a:solidFill>
                  <a:srgbClr val="000000"/>
                </a:solidFill>
                <a:latin typeface="Arial"/>
                <a:cs typeface="Arial"/>
              </a:rPr>
              <a:t>Generell gilt</a:t>
            </a:r>
            <a:r>
              <a:rPr lang="de-DE" altLang="de-DE" sz="4000" dirty="0" smtClean="0">
                <a:solidFill>
                  <a:srgbClr val="000000"/>
                </a:solidFill>
                <a:latin typeface="Arial"/>
                <a:cs typeface="Arial"/>
              </a:rPr>
              <a:t>: Je </a:t>
            </a:r>
            <a:r>
              <a:rPr lang="de-DE" altLang="de-DE" sz="4000" dirty="0">
                <a:solidFill>
                  <a:srgbClr val="000000"/>
                </a:solidFill>
                <a:latin typeface="Arial"/>
                <a:cs typeface="Arial"/>
              </a:rPr>
              <a:t>mehr Informationen zur Behandlung, desto besser!</a:t>
            </a:r>
          </a:p>
          <a:p>
            <a:pPr eaLnBrk="1" hangingPunct="1"/>
            <a:endParaRPr lang="de-DE" altLang="de-DE" sz="4000" dirty="0">
              <a:solidFill>
                <a:srgbClr val="000000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5658363" y="19774990"/>
            <a:ext cx="1280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 b="1" dirty="0"/>
              <a:t>Was muss ich bei der Meldung beachten?</a:t>
            </a:r>
          </a:p>
        </p:txBody>
      </p:sp>
      <p:cxnSp>
        <p:nvCxnSpPr>
          <p:cNvPr id="16" name="Gerader Verbinder 15"/>
          <p:cNvCxnSpPr/>
          <p:nvPr/>
        </p:nvCxnSpPr>
        <p:spPr>
          <a:xfrm>
            <a:off x="797822" y="22574659"/>
            <a:ext cx="14124371" cy="60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480153" y="15531810"/>
            <a:ext cx="86959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212121"/>
                </a:solidFill>
                <a:latin typeface="Aptos"/>
              </a:rPr>
              <a:t>© Budimir </a:t>
            </a:r>
            <a:r>
              <a:rPr lang="de-DE" dirty="0">
                <a:solidFill>
                  <a:srgbClr val="212121"/>
                </a:solidFill>
                <a:latin typeface="Aptos"/>
              </a:rPr>
              <a:t>Jevtic, stock.adobe.com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29" y="8701334"/>
            <a:ext cx="12346124" cy="6730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" t="14614" r="457" b="15340"/>
          <a:stretch/>
        </p:blipFill>
        <p:spPr>
          <a:xfrm>
            <a:off x="16027656" y="33218409"/>
            <a:ext cx="12886815" cy="6468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feld 9"/>
          <p:cNvSpPr txBox="1"/>
          <p:nvPr/>
        </p:nvSpPr>
        <p:spPr>
          <a:xfrm>
            <a:off x="19230704" y="39686579"/>
            <a:ext cx="64807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© </a:t>
            </a:r>
            <a:r>
              <a:rPr lang="de-DE" dirty="0" err="1" smtClean="0">
                <a:solidFill>
                  <a:srgbClr val="000000"/>
                </a:solidFill>
              </a:rPr>
              <a:t>Xamnex</a:t>
            </a:r>
            <a:r>
              <a:rPr lang="de-DE" dirty="0">
                <a:solidFill>
                  <a:srgbClr val="000000"/>
                </a:solidFill>
              </a:rPr>
              <a:t>, stock.adobe.com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547" y="28841324"/>
            <a:ext cx="6191521" cy="619152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55AA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4791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</Words>
  <Application>Microsoft Office PowerPoint</Application>
  <PresentationFormat>Benutzerdefiniert</PresentationFormat>
  <Paragraphs>50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Courier New</vt:lpstr>
      <vt:lpstr>2_Standarddesign</vt:lpstr>
      <vt:lpstr> Pharmakovigilanz Ein Überblick über die Meldung unerwünschter Ereignisse</vt:lpstr>
    </vt:vector>
  </TitlesOfParts>
  <Company>wendweb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Wissenschaftliches Poster</dc:title>
  <dc:creator>Vasel, Silke</dc:creator>
  <cp:lastModifiedBy>Goll, Marlene</cp:lastModifiedBy>
  <cp:revision>108</cp:revision>
  <cp:lastPrinted>2025-07-15T10:14:52Z</cp:lastPrinted>
  <dcterms:created xsi:type="dcterms:W3CDTF">2010-11-08T11:33:05Z</dcterms:created>
  <dcterms:modified xsi:type="dcterms:W3CDTF">2025-07-17T09:26:09Z</dcterms:modified>
</cp:coreProperties>
</file>