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handoutMasterIdLst>
    <p:handoutMasterId r:id="rId10"/>
  </p:handoutMasterIdLst>
  <p:sldIdLst>
    <p:sldId id="256" r:id="rId2"/>
    <p:sldId id="286" r:id="rId3"/>
    <p:sldId id="273" r:id="rId4"/>
    <p:sldId id="283" r:id="rId5"/>
    <p:sldId id="285" r:id="rId6"/>
    <p:sldId id="284" r:id="rId7"/>
    <p:sldId id="287" r:id="rId8"/>
  </p:sldIdLst>
  <p:sldSz cx="9144000" cy="6858000" type="screen4x3"/>
  <p:notesSz cx="6797675" cy="9926638"/>
  <p:defaultTextStyle>
    <a:defPPr>
      <a:defRPr lang="de-DE"/>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AA"/>
    <a:srgbClr val="006AB3"/>
    <a:srgbClr val="0072BC"/>
    <a:srgbClr val="FFFFFF"/>
    <a:srgbClr val="DDDCD5"/>
    <a:srgbClr val="FF0000"/>
    <a:srgbClr val="005F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81" autoAdjust="0"/>
  </p:normalViewPr>
  <p:slideViewPr>
    <p:cSldViewPr>
      <p:cViewPr varScale="1">
        <p:scale>
          <a:sx n="101" d="100"/>
          <a:sy n="101" d="100"/>
        </p:scale>
        <p:origin x="111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60128" cy="6012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35D02A69-F8E3-3359-2920-D963413D10CA}"/>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0" tIns="45781" rIns="91560" bIns="45781" numCol="1" anchor="t" anchorCtr="0" compatLnSpc="1">
            <a:prstTxWarp prst="textNoShape">
              <a:avLst/>
            </a:prstTxWarp>
          </a:bodyPr>
          <a:lstStyle>
            <a:lvl1pPr defTabSz="915914" eaLnBrk="1" hangingPunct="1">
              <a:defRPr sz="1200"/>
            </a:lvl1pPr>
          </a:lstStyle>
          <a:p>
            <a:pPr>
              <a:defRPr/>
            </a:pPr>
            <a:endParaRPr lang="de-DE" altLang="de-DE"/>
          </a:p>
        </p:txBody>
      </p:sp>
      <p:sp>
        <p:nvSpPr>
          <p:cNvPr id="37891" name="Rectangle 3">
            <a:extLst>
              <a:ext uri="{FF2B5EF4-FFF2-40B4-BE49-F238E27FC236}">
                <a16:creationId xmlns:a16="http://schemas.microsoft.com/office/drawing/2014/main" id="{50F92E78-B8F8-D043-E42D-A3E301B8BC6B}"/>
              </a:ext>
            </a:extLst>
          </p:cNvPr>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0" tIns="45781" rIns="91560" bIns="45781" numCol="1" anchor="t" anchorCtr="0" compatLnSpc="1">
            <a:prstTxWarp prst="textNoShape">
              <a:avLst/>
            </a:prstTxWarp>
          </a:bodyPr>
          <a:lstStyle>
            <a:lvl1pPr algn="r" defTabSz="915914" eaLnBrk="1" hangingPunct="1">
              <a:defRPr sz="1200"/>
            </a:lvl1pPr>
          </a:lstStyle>
          <a:p>
            <a:pPr>
              <a:defRPr/>
            </a:pPr>
            <a:endParaRPr lang="de-DE" altLang="de-DE"/>
          </a:p>
        </p:txBody>
      </p:sp>
      <p:sp>
        <p:nvSpPr>
          <p:cNvPr id="37892" name="Rectangle 4">
            <a:extLst>
              <a:ext uri="{FF2B5EF4-FFF2-40B4-BE49-F238E27FC236}">
                <a16:creationId xmlns:a16="http://schemas.microsoft.com/office/drawing/2014/main" id="{B15646E4-A27F-2748-EFC6-5367A6D177DF}"/>
              </a:ext>
            </a:extLst>
          </p:cNvPr>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0" tIns="45781" rIns="91560" bIns="45781" numCol="1" anchor="b" anchorCtr="0" compatLnSpc="1">
            <a:prstTxWarp prst="textNoShape">
              <a:avLst/>
            </a:prstTxWarp>
          </a:bodyPr>
          <a:lstStyle>
            <a:lvl1pPr defTabSz="915914" eaLnBrk="1" hangingPunct="1">
              <a:defRPr sz="1200"/>
            </a:lvl1pPr>
          </a:lstStyle>
          <a:p>
            <a:pPr>
              <a:defRPr/>
            </a:pPr>
            <a:endParaRPr lang="de-DE" altLang="de-DE"/>
          </a:p>
        </p:txBody>
      </p:sp>
      <p:sp>
        <p:nvSpPr>
          <p:cNvPr id="37893" name="Rectangle 5">
            <a:extLst>
              <a:ext uri="{FF2B5EF4-FFF2-40B4-BE49-F238E27FC236}">
                <a16:creationId xmlns:a16="http://schemas.microsoft.com/office/drawing/2014/main" id="{BA052EDF-72DF-E035-3CD3-D64F21CB9EC9}"/>
              </a:ext>
            </a:extLst>
          </p:cNvPr>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0" tIns="45781" rIns="91560" bIns="45781" numCol="1" anchor="b" anchorCtr="0" compatLnSpc="1">
            <a:prstTxWarp prst="textNoShape">
              <a:avLst/>
            </a:prstTxWarp>
          </a:bodyPr>
          <a:lstStyle>
            <a:lvl1pPr algn="r" eaLnBrk="1" hangingPunct="1">
              <a:defRPr sz="1200"/>
            </a:lvl1pPr>
          </a:lstStyle>
          <a:p>
            <a:fld id="{6B23EEC2-1486-44A4-A162-4555EA5C5211}" type="slidenum">
              <a:rPr lang="de-DE" altLang="de-DE"/>
              <a:pPr/>
              <a:t>‹Nr.›</a:t>
            </a:fld>
            <a:endParaRPr lang="de-DE" alt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F2951CC-9FC7-A708-A48D-DD2D494FCD3C}"/>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0" tIns="45781" rIns="91560" bIns="45781" numCol="1" anchor="t" anchorCtr="0" compatLnSpc="1">
            <a:prstTxWarp prst="textNoShape">
              <a:avLst/>
            </a:prstTxWarp>
          </a:bodyPr>
          <a:lstStyle>
            <a:lvl1pPr defTabSz="915914" eaLnBrk="1" hangingPunct="1">
              <a:defRPr sz="1200"/>
            </a:lvl1pPr>
          </a:lstStyle>
          <a:p>
            <a:pPr>
              <a:defRPr/>
            </a:pPr>
            <a:endParaRPr lang="de-DE" altLang="de-DE"/>
          </a:p>
        </p:txBody>
      </p:sp>
      <p:sp>
        <p:nvSpPr>
          <p:cNvPr id="5123" name="Rectangle 3">
            <a:extLst>
              <a:ext uri="{FF2B5EF4-FFF2-40B4-BE49-F238E27FC236}">
                <a16:creationId xmlns:a16="http://schemas.microsoft.com/office/drawing/2014/main" id="{BB11B701-D5F4-EE6D-A6BD-EAD74C01EB4C}"/>
              </a:ext>
            </a:extLst>
          </p:cNvPr>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0" tIns="45781" rIns="91560" bIns="45781" numCol="1" anchor="t" anchorCtr="0" compatLnSpc="1">
            <a:prstTxWarp prst="textNoShape">
              <a:avLst/>
            </a:prstTxWarp>
          </a:bodyPr>
          <a:lstStyle>
            <a:lvl1pPr algn="r" defTabSz="915914" eaLnBrk="1" hangingPunct="1">
              <a:defRPr sz="1200"/>
            </a:lvl1pPr>
          </a:lstStyle>
          <a:p>
            <a:pPr>
              <a:defRPr/>
            </a:pPr>
            <a:endParaRPr lang="de-DE" altLang="de-DE"/>
          </a:p>
        </p:txBody>
      </p:sp>
      <p:sp>
        <p:nvSpPr>
          <p:cNvPr id="2052" name="Rectangle 4">
            <a:extLst>
              <a:ext uri="{FF2B5EF4-FFF2-40B4-BE49-F238E27FC236}">
                <a16:creationId xmlns:a16="http://schemas.microsoft.com/office/drawing/2014/main" id="{058E2E61-8641-A813-9037-34EA87DCAAF4}"/>
              </a:ext>
            </a:extLst>
          </p:cNvPr>
          <p:cNvSpPr>
            <a:spLocks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F711DC09-7E1A-2F93-C593-2DB31BE4481C}"/>
              </a:ext>
            </a:extLst>
          </p:cNvPr>
          <p:cNvSpPr>
            <a:spLocks noGrp="1" noChangeArrowheads="1"/>
          </p:cNvSpPr>
          <p:nvPr>
            <p:ph type="body" sz="quarter" idx="3"/>
          </p:nvPr>
        </p:nvSpPr>
        <p:spPr bwMode="auto">
          <a:xfrm>
            <a:off x="906463" y="4714875"/>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0" tIns="45781" rIns="91560" bIns="45781" numCol="1" anchor="t" anchorCtr="0" compatLnSpc="1">
            <a:prstTxWarp prst="textNoShape">
              <a:avLst/>
            </a:prstTxWarp>
          </a:bodyPr>
          <a:lstStyle/>
          <a:p>
            <a:pPr lvl="0"/>
            <a:r>
              <a:rPr lang="de-DE" altLang="de-DE" noProof="0"/>
              <a:t>Klicken Sie, um die Formate des Vorlagentextes zu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5126" name="Rectangle 6">
            <a:extLst>
              <a:ext uri="{FF2B5EF4-FFF2-40B4-BE49-F238E27FC236}">
                <a16:creationId xmlns:a16="http://schemas.microsoft.com/office/drawing/2014/main" id="{9FDA489D-CE9A-6ADF-5EDC-5DA9F9E5E275}"/>
              </a:ext>
            </a:extLst>
          </p:cNvPr>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0" tIns="45781" rIns="91560" bIns="45781" numCol="1" anchor="b" anchorCtr="0" compatLnSpc="1">
            <a:prstTxWarp prst="textNoShape">
              <a:avLst/>
            </a:prstTxWarp>
          </a:bodyPr>
          <a:lstStyle>
            <a:lvl1pPr defTabSz="915914" eaLnBrk="1" hangingPunct="1">
              <a:defRPr sz="1200"/>
            </a:lvl1pPr>
          </a:lstStyle>
          <a:p>
            <a:pPr>
              <a:defRPr/>
            </a:pPr>
            <a:endParaRPr lang="de-DE" altLang="de-DE"/>
          </a:p>
        </p:txBody>
      </p:sp>
      <p:sp>
        <p:nvSpPr>
          <p:cNvPr id="5127" name="Rectangle 7">
            <a:extLst>
              <a:ext uri="{FF2B5EF4-FFF2-40B4-BE49-F238E27FC236}">
                <a16:creationId xmlns:a16="http://schemas.microsoft.com/office/drawing/2014/main" id="{552C2984-7996-6F19-1662-AB0E236BB6B4}"/>
              </a:ext>
            </a:extLst>
          </p:cNvPr>
          <p:cNvSpPr>
            <a:spLocks noGrp="1" noChangeArrowheads="1"/>
          </p:cNvSpPr>
          <p:nvPr>
            <p:ph type="sldNum" sz="quarter" idx="5"/>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0" tIns="45781" rIns="91560" bIns="45781" numCol="1" anchor="b" anchorCtr="0" compatLnSpc="1">
            <a:prstTxWarp prst="textNoShape">
              <a:avLst/>
            </a:prstTxWarp>
          </a:bodyPr>
          <a:lstStyle>
            <a:lvl1pPr algn="r" eaLnBrk="1" hangingPunct="1">
              <a:defRPr sz="1200"/>
            </a:lvl1pPr>
          </a:lstStyle>
          <a:p>
            <a:fld id="{F577D07C-C3A8-42E0-AADC-C98D2A99A18F}"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1D30318-1A0D-5A4F-42FD-D71DD8B71130}"/>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1363" indent="-284163">
              <a:spcBef>
                <a:spcPct val="30000"/>
              </a:spcBef>
              <a:defRPr sz="1200">
                <a:solidFill>
                  <a:schemeClr val="tx1"/>
                </a:solidFill>
                <a:latin typeface="Times New Roman" panose="02020603050405020304" pitchFamily="18" charset="0"/>
              </a:defRPr>
            </a:lvl2pPr>
            <a:lvl3pPr marL="1141413" indent="-227013">
              <a:spcBef>
                <a:spcPct val="30000"/>
              </a:spcBef>
              <a:defRPr sz="1200">
                <a:solidFill>
                  <a:schemeClr val="tx1"/>
                </a:solidFill>
                <a:latin typeface="Times New Roman" panose="02020603050405020304" pitchFamily="18" charset="0"/>
              </a:defRPr>
            </a:lvl3pPr>
            <a:lvl4pPr marL="1598613" indent="-227013">
              <a:spcBef>
                <a:spcPct val="30000"/>
              </a:spcBef>
              <a:defRPr sz="1200">
                <a:solidFill>
                  <a:schemeClr val="tx1"/>
                </a:solidFill>
                <a:latin typeface="Times New Roman" panose="02020603050405020304" pitchFamily="18" charset="0"/>
              </a:defRPr>
            </a:lvl4pPr>
            <a:lvl5pPr marL="2055813" indent="-227013">
              <a:spcBef>
                <a:spcPct val="30000"/>
              </a:spcBef>
              <a:defRPr sz="1200">
                <a:solidFill>
                  <a:schemeClr val="tx1"/>
                </a:solidFill>
                <a:latin typeface="Times New Roman" panose="02020603050405020304" pitchFamily="18" charset="0"/>
              </a:defRPr>
            </a:lvl5pPr>
            <a:lvl6pPr marL="2513013" indent="-227013"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460FECC-6A25-41FC-BEEA-9000BFFC2CE9}" type="slidenum">
              <a:rPr lang="de-DE" altLang="de-DE"/>
              <a:pPr>
                <a:spcBef>
                  <a:spcPct val="0"/>
                </a:spcBef>
              </a:pPr>
              <a:t>1</a:t>
            </a:fld>
            <a:endParaRPr lang="de-DE" altLang="de-DE"/>
          </a:p>
        </p:txBody>
      </p:sp>
      <p:sp>
        <p:nvSpPr>
          <p:cNvPr id="5123" name="Rectangle 2">
            <a:extLst>
              <a:ext uri="{FF2B5EF4-FFF2-40B4-BE49-F238E27FC236}">
                <a16:creationId xmlns:a16="http://schemas.microsoft.com/office/drawing/2014/main" id="{ADC469F6-3DCC-B93C-5FD5-7185C83F66FE}"/>
              </a:ext>
            </a:extLst>
          </p:cNvPr>
          <p:cNvSpPr>
            <a:spLocks noChangeArrowheads="1" noTextEdit="1"/>
          </p:cNvSpPr>
          <p:nvPr>
            <p:ph type="sldImg"/>
          </p:nvPr>
        </p:nvSpPr>
        <p:spPr>
          <a:ln/>
        </p:spPr>
      </p:sp>
      <p:sp>
        <p:nvSpPr>
          <p:cNvPr id="5124" name="Rectangle 3">
            <a:extLst>
              <a:ext uri="{FF2B5EF4-FFF2-40B4-BE49-F238E27FC236}">
                <a16:creationId xmlns:a16="http://schemas.microsoft.com/office/drawing/2014/main" id="{7A858730-E4C1-0467-F919-251C019E78B8}"/>
              </a:ext>
            </a:extLst>
          </p:cNvPr>
          <p:cNvSpPr>
            <a:spLocks noGrp="1" noChangeArrowheads="1"/>
          </p:cNvSpPr>
          <p:nvPr>
            <p:ph type="body" idx="1"/>
          </p:nvPr>
        </p:nvSpPr>
        <p:spPr>
          <a:noFill/>
        </p:spPr>
        <p:txBody>
          <a:bodyPr/>
          <a:lstStyle/>
          <a:p>
            <a:pPr eaLnBrk="1" hangingPunct="1"/>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6">
            <a:extLst>
              <a:ext uri="{FF2B5EF4-FFF2-40B4-BE49-F238E27FC236}">
                <a16:creationId xmlns:a16="http://schemas.microsoft.com/office/drawing/2014/main" id="{DDE28168-F3BF-7D83-755D-8D948C2E9BAD}"/>
              </a:ext>
            </a:extLst>
          </p:cNvPr>
          <p:cNvSpPr>
            <a:spLocks noGrp="1" noChangeArrowheads="1"/>
          </p:cNvSpPr>
          <p:nvPr>
            <p:ph type="sldNum" sz="quarter" idx="10"/>
          </p:nvPr>
        </p:nvSpPr>
        <p:spPr>
          <a:ln/>
        </p:spPr>
        <p:txBody>
          <a:bodyPr/>
          <a:lstStyle>
            <a:lvl1pPr>
              <a:defRPr/>
            </a:lvl1pPr>
          </a:lstStyle>
          <a:p>
            <a:fld id="{E20AB27B-8426-4F56-8893-BAF1E6E56782}" type="slidenum">
              <a:rPr lang="de-DE" altLang="de-DE"/>
              <a:pPr/>
              <a:t>‹Nr.›</a:t>
            </a:fld>
            <a:endParaRPr lang="de-DE" altLang="de-DE"/>
          </a:p>
        </p:txBody>
      </p:sp>
    </p:spTree>
    <p:extLst>
      <p:ext uri="{BB962C8B-B14F-4D97-AF65-F5344CB8AC3E}">
        <p14:creationId xmlns:p14="http://schemas.microsoft.com/office/powerpoint/2010/main" val="21475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a:extLst>
              <a:ext uri="{FF2B5EF4-FFF2-40B4-BE49-F238E27FC236}">
                <a16:creationId xmlns:a16="http://schemas.microsoft.com/office/drawing/2014/main" id="{0595CB36-4263-D6D0-2D21-B0FC844794BB}"/>
              </a:ext>
            </a:extLst>
          </p:cNvPr>
          <p:cNvSpPr>
            <a:spLocks noGrp="1" noChangeArrowheads="1"/>
          </p:cNvSpPr>
          <p:nvPr>
            <p:ph type="sldNum" sz="quarter" idx="10"/>
          </p:nvPr>
        </p:nvSpPr>
        <p:spPr>
          <a:ln/>
        </p:spPr>
        <p:txBody>
          <a:bodyPr/>
          <a:lstStyle>
            <a:lvl1pPr>
              <a:defRPr/>
            </a:lvl1pPr>
          </a:lstStyle>
          <a:p>
            <a:fld id="{18D0F286-17F7-47ED-ABB3-08240E0F460C}" type="slidenum">
              <a:rPr lang="de-DE" altLang="de-DE"/>
              <a:pPr/>
              <a:t>‹Nr.›</a:t>
            </a:fld>
            <a:endParaRPr lang="de-DE" altLang="de-DE"/>
          </a:p>
        </p:txBody>
      </p:sp>
    </p:spTree>
    <p:extLst>
      <p:ext uri="{BB962C8B-B14F-4D97-AF65-F5344CB8AC3E}">
        <p14:creationId xmlns:p14="http://schemas.microsoft.com/office/powerpoint/2010/main" val="103743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600200"/>
            <a:ext cx="2057400" cy="4525963"/>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1600200"/>
            <a:ext cx="6019800" cy="4525963"/>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a:extLst>
              <a:ext uri="{FF2B5EF4-FFF2-40B4-BE49-F238E27FC236}">
                <a16:creationId xmlns:a16="http://schemas.microsoft.com/office/drawing/2014/main" id="{5525F025-A7CE-7A2E-5929-2BBF23AD5565}"/>
              </a:ext>
            </a:extLst>
          </p:cNvPr>
          <p:cNvSpPr>
            <a:spLocks noGrp="1" noChangeArrowheads="1"/>
          </p:cNvSpPr>
          <p:nvPr>
            <p:ph type="sldNum" sz="quarter" idx="10"/>
          </p:nvPr>
        </p:nvSpPr>
        <p:spPr>
          <a:ln/>
        </p:spPr>
        <p:txBody>
          <a:bodyPr/>
          <a:lstStyle>
            <a:lvl1pPr>
              <a:defRPr/>
            </a:lvl1pPr>
          </a:lstStyle>
          <a:p>
            <a:fld id="{C26A9C2C-033A-4CBF-8DB5-813B72FB4EBE}" type="slidenum">
              <a:rPr lang="de-DE" altLang="de-DE"/>
              <a:pPr/>
              <a:t>‹Nr.›</a:t>
            </a:fld>
            <a:endParaRPr lang="de-DE" altLang="de-DE"/>
          </a:p>
        </p:txBody>
      </p:sp>
    </p:spTree>
    <p:extLst>
      <p:ext uri="{BB962C8B-B14F-4D97-AF65-F5344CB8AC3E}">
        <p14:creationId xmlns:p14="http://schemas.microsoft.com/office/powerpoint/2010/main" val="961002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5800" y="3200400"/>
            <a:ext cx="7772400" cy="1143000"/>
          </a:xfrm>
        </p:spPr>
        <p:txBody>
          <a:bodyPr/>
          <a:lstStyle/>
          <a:p>
            <a:r>
              <a:rPr lang="de-DE"/>
              <a:t>Titelmasterformat durch Klicken bearbeiten</a:t>
            </a:r>
          </a:p>
        </p:txBody>
      </p:sp>
      <p:sp>
        <p:nvSpPr>
          <p:cNvPr id="3" name="Textplatzhalter 2"/>
          <p:cNvSpPr>
            <a:spLocks noGrp="1"/>
          </p:cNvSpPr>
          <p:nvPr>
            <p:ph type="body" sz="half" idx="1"/>
          </p:nvPr>
        </p:nvSpPr>
        <p:spPr>
          <a:xfrm>
            <a:off x="457200" y="1600200"/>
            <a:ext cx="4038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6">
            <a:extLst>
              <a:ext uri="{FF2B5EF4-FFF2-40B4-BE49-F238E27FC236}">
                <a16:creationId xmlns:a16="http://schemas.microsoft.com/office/drawing/2014/main" id="{375227E2-604B-3BB0-23D4-699FAC2509B1}"/>
              </a:ext>
            </a:extLst>
          </p:cNvPr>
          <p:cNvSpPr>
            <a:spLocks noGrp="1" noChangeArrowheads="1"/>
          </p:cNvSpPr>
          <p:nvPr>
            <p:ph type="sldNum" sz="quarter" idx="10"/>
          </p:nvPr>
        </p:nvSpPr>
        <p:spPr>
          <a:ln/>
        </p:spPr>
        <p:txBody>
          <a:bodyPr/>
          <a:lstStyle>
            <a:lvl1pPr>
              <a:defRPr/>
            </a:lvl1pPr>
          </a:lstStyle>
          <a:p>
            <a:fld id="{B6546DC6-9C4E-41E9-81F3-8FE34E519182}" type="slidenum">
              <a:rPr lang="de-DE" altLang="de-DE"/>
              <a:pPr/>
              <a:t>‹Nr.›</a:t>
            </a:fld>
            <a:endParaRPr lang="de-DE" altLang="de-DE"/>
          </a:p>
        </p:txBody>
      </p:sp>
    </p:spTree>
    <p:extLst>
      <p:ext uri="{BB962C8B-B14F-4D97-AF65-F5344CB8AC3E}">
        <p14:creationId xmlns:p14="http://schemas.microsoft.com/office/powerpoint/2010/main" val="2189891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a:extLst>
              <a:ext uri="{FF2B5EF4-FFF2-40B4-BE49-F238E27FC236}">
                <a16:creationId xmlns:a16="http://schemas.microsoft.com/office/drawing/2014/main" id="{973E00FE-5EF6-F6F5-542E-5E54BA04258F}"/>
              </a:ext>
            </a:extLst>
          </p:cNvPr>
          <p:cNvSpPr>
            <a:spLocks noGrp="1" noChangeArrowheads="1"/>
          </p:cNvSpPr>
          <p:nvPr>
            <p:ph type="sldNum" sz="quarter" idx="10"/>
          </p:nvPr>
        </p:nvSpPr>
        <p:spPr>
          <a:ln/>
        </p:spPr>
        <p:txBody>
          <a:bodyPr/>
          <a:lstStyle>
            <a:lvl1pPr>
              <a:defRPr/>
            </a:lvl1pPr>
          </a:lstStyle>
          <a:p>
            <a:fld id="{B6B1A087-53F3-4D28-9DCA-7141FE0B61C3}" type="slidenum">
              <a:rPr lang="de-DE" altLang="de-DE"/>
              <a:pPr/>
              <a:t>‹Nr.›</a:t>
            </a:fld>
            <a:endParaRPr lang="de-DE" altLang="de-DE"/>
          </a:p>
        </p:txBody>
      </p:sp>
    </p:spTree>
    <p:extLst>
      <p:ext uri="{BB962C8B-B14F-4D97-AF65-F5344CB8AC3E}">
        <p14:creationId xmlns:p14="http://schemas.microsoft.com/office/powerpoint/2010/main" val="4018889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6">
            <a:extLst>
              <a:ext uri="{FF2B5EF4-FFF2-40B4-BE49-F238E27FC236}">
                <a16:creationId xmlns:a16="http://schemas.microsoft.com/office/drawing/2014/main" id="{01054A01-72DF-49B3-7EC4-7DE242CDDA8B}"/>
              </a:ext>
            </a:extLst>
          </p:cNvPr>
          <p:cNvSpPr>
            <a:spLocks noGrp="1" noChangeArrowheads="1"/>
          </p:cNvSpPr>
          <p:nvPr>
            <p:ph type="sldNum" sz="quarter" idx="10"/>
          </p:nvPr>
        </p:nvSpPr>
        <p:spPr>
          <a:ln/>
        </p:spPr>
        <p:txBody>
          <a:bodyPr/>
          <a:lstStyle>
            <a:lvl1pPr>
              <a:defRPr/>
            </a:lvl1pPr>
          </a:lstStyle>
          <a:p>
            <a:fld id="{AC2B648D-AE8A-4F08-8ED3-F5FC37E2B3A5}" type="slidenum">
              <a:rPr lang="de-DE" altLang="de-DE"/>
              <a:pPr/>
              <a:t>‹Nr.›</a:t>
            </a:fld>
            <a:endParaRPr lang="de-DE" altLang="de-DE"/>
          </a:p>
        </p:txBody>
      </p:sp>
    </p:spTree>
    <p:extLst>
      <p:ext uri="{BB962C8B-B14F-4D97-AF65-F5344CB8AC3E}">
        <p14:creationId xmlns:p14="http://schemas.microsoft.com/office/powerpoint/2010/main" val="3650634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6">
            <a:extLst>
              <a:ext uri="{FF2B5EF4-FFF2-40B4-BE49-F238E27FC236}">
                <a16:creationId xmlns:a16="http://schemas.microsoft.com/office/drawing/2014/main" id="{F6821D4D-3651-2020-D331-06E4C729F389}"/>
              </a:ext>
            </a:extLst>
          </p:cNvPr>
          <p:cNvSpPr>
            <a:spLocks noGrp="1" noChangeArrowheads="1"/>
          </p:cNvSpPr>
          <p:nvPr>
            <p:ph type="sldNum" sz="quarter" idx="10"/>
          </p:nvPr>
        </p:nvSpPr>
        <p:spPr>
          <a:ln/>
        </p:spPr>
        <p:txBody>
          <a:bodyPr/>
          <a:lstStyle>
            <a:lvl1pPr>
              <a:defRPr/>
            </a:lvl1pPr>
          </a:lstStyle>
          <a:p>
            <a:fld id="{DADE235E-454F-49A2-82BC-5F78DC8A7923}" type="slidenum">
              <a:rPr lang="de-DE" altLang="de-DE"/>
              <a:pPr/>
              <a:t>‹Nr.›</a:t>
            </a:fld>
            <a:endParaRPr lang="de-DE" altLang="de-DE"/>
          </a:p>
        </p:txBody>
      </p:sp>
    </p:spTree>
    <p:extLst>
      <p:ext uri="{BB962C8B-B14F-4D97-AF65-F5344CB8AC3E}">
        <p14:creationId xmlns:p14="http://schemas.microsoft.com/office/powerpoint/2010/main" val="189610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a:extLst>
              <a:ext uri="{FF2B5EF4-FFF2-40B4-BE49-F238E27FC236}">
                <a16:creationId xmlns:a16="http://schemas.microsoft.com/office/drawing/2014/main" id="{35EB5FA2-AEF8-0283-05CB-FA880D9520B5}"/>
              </a:ext>
            </a:extLst>
          </p:cNvPr>
          <p:cNvSpPr>
            <a:spLocks noGrp="1" noChangeArrowheads="1"/>
          </p:cNvSpPr>
          <p:nvPr>
            <p:ph type="sldNum" sz="quarter" idx="10"/>
          </p:nvPr>
        </p:nvSpPr>
        <p:spPr>
          <a:ln/>
        </p:spPr>
        <p:txBody>
          <a:bodyPr/>
          <a:lstStyle>
            <a:lvl1pPr>
              <a:defRPr/>
            </a:lvl1pPr>
          </a:lstStyle>
          <a:p>
            <a:fld id="{1A652A20-60AA-437C-82BE-B3AA0D957D6D}" type="slidenum">
              <a:rPr lang="de-DE" altLang="de-DE"/>
              <a:pPr/>
              <a:t>‹Nr.›</a:t>
            </a:fld>
            <a:endParaRPr lang="de-DE" altLang="de-DE"/>
          </a:p>
        </p:txBody>
      </p:sp>
    </p:spTree>
    <p:extLst>
      <p:ext uri="{BB962C8B-B14F-4D97-AF65-F5344CB8AC3E}">
        <p14:creationId xmlns:p14="http://schemas.microsoft.com/office/powerpoint/2010/main" val="770095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6">
            <a:extLst>
              <a:ext uri="{FF2B5EF4-FFF2-40B4-BE49-F238E27FC236}">
                <a16:creationId xmlns:a16="http://schemas.microsoft.com/office/drawing/2014/main" id="{C80DE9A0-6D50-7A53-9F31-9F6D95D7A92C}"/>
              </a:ext>
            </a:extLst>
          </p:cNvPr>
          <p:cNvSpPr>
            <a:spLocks noGrp="1" noChangeArrowheads="1"/>
          </p:cNvSpPr>
          <p:nvPr>
            <p:ph type="sldNum" sz="quarter" idx="10"/>
          </p:nvPr>
        </p:nvSpPr>
        <p:spPr>
          <a:ln/>
        </p:spPr>
        <p:txBody>
          <a:bodyPr/>
          <a:lstStyle>
            <a:lvl1pPr>
              <a:defRPr/>
            </a:lvl1pPr>
          </a:lstStyle>
          <a:p>
            <a:fld id="{C6BC174F-C144-4DC9-89E7-161A35E231F0}" type="slidenum">
              <a:rPr lang="de-DE" altLang="de-DE"/>
              <a:pPr/>
              <a:t>‹Nr.›</a:t>
            </a:fld>
            <a:endParaRPr lang="de-DE" altLang="de-DE"/>
          </a:p>
        </p:txBody>
      </p:sp>
    </p:spTree>
    <p:extLst>
      <p:ext uri="{BB962C8B-B14F-4D97-AF65-F5344CB8AC3E}">
        <p14:creationId xmlns:p14="http://schemas.microsoft.com/office/powerpoint/2010/main" val="545597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D9C4B25F-3DE5-EE14-5B42-AAAD3C0A035F}"/>
              </a:ext>
            </a:extLst>
          </p:cNvPr>
          <p:cNvSpPr>
            <a:spLocks noGrp="1" noChangeArrowheads="1"/>
          </p:cNvSpPr>
          <p:nvPr>
            <p:ph type="sldNum" sz="quarter" idx="10"/>
          </p:nvPr>
        </p:nvSpPr>
        <p:spPr>
          <a:ln/>
        </p:spPr>
        <p:txBody>
          <a:bodyPr/>
          <a:lstStyle>
            <a:lvl1pPr>
              <a:defRPr/>
            </a:lvl1pPr>
          </a:lstStyle>
          <a:p>
            <a:fld id="{D8603DD9-F9C6-4D14-9601-5DBD76A71409}" type="slidenum">
              <a:rPr lang="de-DE" altLang="de-DE"/>
              <a:pPr/>
              <a:t>‹Nr.›</a:t>
            </a:fld>
            <a:endParaRPr lang="de-DE" altLang="de-DE"/>
          </a:p>
        </p:txBody>
      </p:sp>
    </p:spTree>
    <p:extLst>
      <p:ext uri="{BB962C8B-B14F-4D97-AF65-F5344CB8AC3E}">
        <p14:creationId xmlns:p14="http://schemas.microsoft.com/office/powerpoint/2010/main" val="85005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6">
            <a:extLst>
              <a:ext uri="{FF2B5EF4-FFF2-40B4-BE49-F238E27FC236}">
                <a16:creationId xmlns:a16="http://schemas.microsoft.com/office/drawing/2014/main" id="{D5192E99-917E-63A0-40D7-0C6FFF505124}"/>
              </a:ext>
            </a:extLst>
          </p:cNvPr>
          <p:cNvSpPr>
            <a:spLocks noGrp="1" noChangeArrowheads="1"/>
          </p:cNvSpPr>
          <p:nvPr>
            <p:ph type="sldNum" sz="quarter" idx="10"/>
          </p:nvPr>
        </p:nvSpPr>
        <p:spPr>
          <a:ln/>
        </p:spPr>
        <p:txBody>
          <a:bodyPr/>
          <a:lstStyle>
            <a:lvl1pPr>
              <a:defRPr/>
            </a:lvl1pPr>
          </a:lstStyle>
          <a:p>
            <a:fld id="{D59AEA95-46B1-4DC2-8F66-F35A8421A270}" type="slidenum">
              <a:rPr lang="de-DE" altLang="de-DE"/>
              <a:pPr/>
              <a:t>‹Nr.›</a:t>
            </a:fld>
            <a:endParaRPr lang="de-DE" altLang="de-DE"/>
          </a:p>
        </p:txBody>
      </p:sp>
    </p:spTree>
    <p:extLst>
      <p:ext uri="{BB962C8B-B14F-4D97-AF65-F5344CB8AC3E}">
        <p14:creationId xmlns:p14="http://schemas.microsoft.com/office/powerpoint/2010/main" val="560624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6">
            <a:extLst>
              <a:ext uri="{FF2B5EF4-FFF2-40B4-BE49-F238E27FC236}">
                <a16:creationId xmlns:a16="http://schemas.microsoft.com/office/drawing/2014/main" id="{EC667EAA-15C0-5A38-14C1-09E97914E8C9}"/>
              </a:ext>
            </a:extLst>
          </p:cNvPr>
          <p:cNvSpPr>
            <a:spLocks noGrp="1" noChangeArrowheads="1"/>
          </p:cNvSpPr>
          <p:nvPr>
            <p:ph type="sldNum" sz="quarter" idx="10"/>
          </p:nvPr>
        </p:nvSpPr>
        <p:spPr>
          <a:ln/>
        </p:spPr>
        <p:txBody>
          <a:bodyPr/>
          <a:lstStyle>
            <a:lvl1pPr>
              <a:defRPr/>
            </a:lvl1pPr>
          </a:lstStyle>
          <a:p>
            <a:fld id="{B7580966-1250-4E55-9F47-F7423A459741}" type="slidenum">
              <a:rPr lang="de-DE" altLang="de-DE"/>
              <a:pPr/>
              <a:t>‹Nr.›</a:t>
            </a:fld>
            <a:endParaRPr lang="de-DE" altLang="de-DE"/>
          </a:p>
        </p:txBody>
      </p:sp>
    </p:spTree>
    <p:extLst>
      <p:ext uri="{BB962C8B-B14F-4D97-AF65-F5344CB8AC3E}">
        <p14:creationId xmlns:p14="http://schemas.microsoft.com/office/powerpoint/2010/main" val="4105248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2" descr="Powerpoint_Inhalt_101022">
            <a:extLst>
              <a:ext uri="{FF2B5EF4-FFF2-40B4-BE49-F238E27FC236}">
                <a16:creationId xmlns:a16="http://schemas.microsoft.com/office/drawing/2014/main" id="{C5E5D683-28C4-7AF5-586B-5D477D2BB4A3}"/>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2">
            <a:extLst>
              <a:ext uri="{FF2B5EF4-FFF2-40B4-BE49-F238E27FC236}">
                <a16:creationId xmlns:a16="http://schemas.microsoft.com/office/drawing/2014/main" id="{8618437A-6CD2-F277-D65E-07CE926F32A7}"/>
              </a:ext>
            </a:extLst>
          </p:cNvPr>
          <p:cNvSpPr>
            <a:spLocks noGrp="1" noChangeArrowheads="1"/>
          </p:cNvSpPr>
          <p:nvPr>
            <p:ph type="title"/>
          </p:nvPr>
        </p:nvSpPr>
        <p:spPr bwMode="auto">
          <a:xfrm>
            <a:off x="685800" y="3200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Das ist der Titel der Präsentation</a:t>
            </a:r>
          </a:p>
        </p:txBody>
      </p:sp>
      <p:sp>
        <p:nvSpPr>
          <p:cNvPr id="1030" name="Rectangle 6">
            <a:extLst>
              <a:ext uri="{FF2B5EF4-FFF2-40B4-BE49-F238E27FC236}">
                <a16:creationId xmlns:a16="http://schemas.microsoft.com/office/drawing/2014/main" id="{EA4CB001-B023-8F8C-14FD-79F2105EA1B9}"/>
              </a:ext>
            </a:extLst>
          </p:cNvPr>
          <p:cNvSpPr>
            <a:spLocks noGrp="1" noChangeArrowheads="1"/>
          </p:cNvSpPr>
          <p:nvPr>
            <p:ph type="sldNum" sz="quarter" idx="4"/>
          </p:nvPr>
        </p:nvSpPr>
        <p:spPr bwMode="auto">
          <a:xfrm>
            <a:off x="6934200" y="65532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chemeClr val="bg2"/>
                </a:solidFill>
                <a:latin typeface="Arial" panose="020B0604020202020204" pitchFamily="34" charset="0"/>
              </a:defRPr>
            </a:lvl1pPr>
          </a:lstStyle>
          <a:p>
            <a:fld id="{F2836F09-DD2E-4421-8EA0-8055F44BE962}"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eaLnBrk="0" fontAlgn="base" hangingPunct="0">
        <a:spcBef>
          <a:spcPct val="0"/>
        </a:spcBef>
        <a:spcAft>
          <a:spcPct val="0"/>
        </a:spcAft>
        <a:defRPr sz="4000">
          <a:solidFill>
            <a:srgbClr val="0072BC"/>
          </a:solidFill>
          <a:latin typeface="+mj-lt"/>
          <a:ea typeface="+mj-ea"/>
          <a:cs typeface="+mj-cs"/>
        </a:defRPr>
      </a:lvl1pPr>
      <a:lvl2pPr algn="l" rtl="0" eaLnBrk="0" fontAlgn="base" hangingPunct="0">
        <a:spcBef>
          <a:spcPct val="0"/>
        </a:spcBef>
        <a:spcAft>
          <a:spcPct val="0"/>
        </a:spcAft>
        <a:defRPr sz="4000">
          <a:solidFill>
            <a:srgbClr val="0072BC"/>
          </a:solidFill>
          <a:latin typeface="Arial" charset="0"/>
        </a:defRPr>
      </a:lvl2pPr>
      <a:lvl3pPr algn="l" rtl="0" eaLnBrk="0" fontAlgn="base" hangingPunct="0">
        <a:spcBef>
          <a:spcPct val="0"/>
        </a:spcBef>
        <a:spcAft>
          <a:spcPct val="0"/>
        </a:spcAft>
        <a:defRPr sz="4000">
          <a:solidFill>
            <a:srgbClr val="0072BC"/>
          </a:solidFill>
          <a:latin typeface="Arial" charset="0"/>
        </a:defRPr>
      </a:lvl3pPr>
      <a:lvl4pPr algn="l" rtl="0" eaLnBrk="0" fontAlgn="base" hangingPunct="0">
        <a:spcBef>
          <a:spcPct val="0"/>
        </a:spcBef>
        <a:spcAft>
          <a:spcPct val="0"/>
        </a:spcAft>
        <a:defRPr sz="4000">
          <a:solidFill>
            <a:srgbClr val="0072BC"/>
          </a:solidFill>
          <a:latin typeface="Arial" charset="0"/>
        </a:defRPr>
      </a:lvl4pPr>
      <a:lvl5pPr algn="l" rtl="0" eaLnBrk="0" fontAlgn="base" hangingPunct="0">
        <a:spcBef>
          <a:spcPct val="0"/>
        </a:spcBef>
        <a:spcAft>
          <a:spcPct val="0"/>
        </a:spcAft>
        <a:defRPr sz="4000">
          <a:solidFill>
            <a:srgbClr val="0072BC"/>
          </a:solidFill>
          <a:latin typeface="Arial" charset="0"/>
        </a:defRPr>
      </a:lvl5pPr>
      <a:lvl6pPr marL="457200" algn="l" rtl="0" fontAlgn="base">
        <a:spcBef>
          <a:spcPct val="0"/>
        </a:spcBef>
        <a:spcAft>
          <a:spcPct val="0"/>
        </a:spcAft>
        <a:defRPr sz="4000">
          <a:solidFill>
            <a:srgbClr val="0072BC"/>
          </a:solidFill>
          <a:latin typeface="Arial" charset="0"/>
        </a:defRPr>
      </a:lvl6pPr>
      <a:lvl7pPr marL="914400" algn="l" rtl="0" fontAlgn="base">
        <a:spcBef>
          <a:spcPct val="0"/>
        </a:spcBef>
        <a:spcAft>
          <a:spcPct val="0"/>
        </a:spcAft>
        <a:defRPr sz="4000">
          <a:solidFill>
            <a:srgbClr val="0072BC"/>
          </a:solidFill>
          <a:latin typeface="Arial" charset="0"/>
        </a:defRPr>
      </a:lvl7pPr>
      <a:lvl8pPr marL="1371600" algn="l" rtl="0" fontAlgn="base">
        <a:spcBef>
          <a:spcPct val="0"/>
        </a:spcBef>
        <a:spcAft>
          <a:spcPct val="0"/>
        </a:spcAft>
        <a:defRPr sz="4000">
          <a:solidFill>
            <a:srgbClr val="0072BC"/>
          </a:solidFill>
          <a:latin typeface="Arial" charset="0"/>
        </a:defRPr>
      </a:lvl8pPr>
      <a:lvl9pPr marL="1828800" algn="l" rtl="0" fontAlgn="base">
        <a:spcBef>
          <a:spcPct val="0"/>
        </a:spcBef>
        <a:spcAft>
          <a:spcPct val="0"/>
        </a:spcAft>
        <a:defRPr sz="4000">
          <a:solidFill>
            <a:srgbClr val="0072BC"/>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https://www.tiho-hannover.de/interner-bereich/service/service-fuer-studierende/boehringer-ingelheim-veterinary-scholarship-programm-bivsp"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1" descr="Powerpoint_Titel_101022">
            <a:extLst>
              <a:ext uri="{FF2B5EF4-FFF2-40B4-BE49-F238E27FC236}">
                <a16:creationId xmlns:a16="http://schemas.microsoft.com/office/drawing/2014/main" id="{5BF3141A-1388-1AAA-6828-244C63A7A3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a:extLst>
              <a:ext uri="{FF2B5EF4-FFF2-40B4-BE49-F238E27FC236}">
                <a16:creationId xmlns:a16="http://schemas.microsoft.com/office/drawing/2014/main" id="{7053ABE6-9C37-F118-EA06-735C476AEA5E}"/>
              </a:ext>
            </a:extLst>
          </p:cNvPr>
          <p:cNvSpPr>
            <a:spLocks noGrp="1" noChangeArrowheads="1"/>
          </p:cNvSpPr>
          <p:nvPr>
            <p:ph type="ctrTitle"/>
          </p:nvPr>
        </p:nvSpPr>
        <p:spPr>
          <a:xfrm>
            <a:off x="685800" y="1600200"/>
            <a:ext cx="8153400" cy="5257800"/>
          </a:xfrm>
        </p:spPr>
        <p:txBody>
          <a:bodyPr/>
          <a:lstStyle/>
          <a:p>
            <a:r>
              <a:rPr lang="de-DE" altLang="de-DE" sz="3200" b="1" dirty="0"/>
              <a:t>Stipendien für Forschungsaufenthalte an in Cornell und anderen US-Unis </a:t>
            </a:r>
            <a:br>
              <a:rPr lang="de-DE" altLang="de-DE" sz="3200" b="1" dirty="0"/>
            </a:br>
            <a:br>
              <a:rPr lang="de-DE" altLang="de-DE" sz="3200" b="1" dirty="0"/>
            </a:br>
            <a:r>
              <a:rPr lang="en-US" sz="2000" b="1" dirty="0"/>
              <a:t>Veterinary Investigation &amp; Leadership Program (VILP)</a:t>
            </a:r>
            <a:br>
              <a:rPr lang="en-US" sz="2000" b="1" dirty="0"/>
            </a:br>
            <a:r>
              <a:rPr lang="de-DE" altLang="de-DE" sz="2000" b="1" dirty="0"/>
              <a:t>Boehringer Ingelheim </a:t>
            </a:r>
            <a:r>
              <a:rPr lang="de-DE" altLang="de-DE" sz="2000" b="1" dirty="0" err="1"/>
              <a:t>Veterinary</a:t>
            </a:r>
            <a:r>
              <a:rPr lang="de-DE" altLang="de-DE" sz="2000" b="1" dirty="0"/>
              <a:t> </a:t>
            </a:r>
            <a:r>
              <a:rPr lang="de-DE" altLang="de-DE" sz="2000" b="1" dirty="0" err="1"/>
              <a:t>Scholars</a:t>
            </a:r>
            <a:r>
              <a:rPr lang="de-DE" altLang="de-DE" sz="2000" b="1" dirty="0"/>
              <a:t> </a:t>
            </a:r>
            <a:r>
              <a:rPr lang="de-DE" altLang="de-DE" sz="2000" b="1" dirty="0" err="1"/>
              <a:t>Program</a:t>
            </a:r>
            <a:r>
              <a:rPr lang="de-DE" altLang="de-DE" sz="2000" b="1" dirty="0"/>
              <a:t> - BIVSP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18839-F7D9-29C0-CECA-5D1D1E94B66D}"/>
            </a:ext>
          </a:extLst>
        </p:cNvPr>
        <p:cNvGrpSpPr/>
        <p:nvPr/>
      </p:nvGrpSpPr>
      <p:grpSpPr>
        <a:xfrm>
          <a:off x="0" y="0"/>
          <a:ext cx="0" cy="0"/>
          <a:chOff x="0" y="0"/>
          <a:chExt cx="0" cy="0"/>
        </a:xfrm>
      </p:grpSpPr>
      <p:sp>
        <p:nvSpPr>
          <p:cNvPr id="6146" name="Foliennummernplatzhalter 4">
            <a:extLst>
              <a:ext uri="{FF2B5EF4-FFF2-40B4-BE49-F238E27FC236}">
                <a16:creationId xmlns:a16="http://schemas.microsoft.com/office/drawing/2014/main" id="{FDDBACA4-672E-E267-6E8E-408444A47FEE}"/>
              </a:ext>
            </a:extLst>
          </p:cNvPr>
          <p:cNvSpPr>
            <a:spLocks noGrp="1"/>
          </p:cNvSpPr>
          <p:nvPr>
            <p:ph type="sldNum" sz="quarter" idx="10"/>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581EE63-D309-47D7-91E3-C25BAD89742C}" type="slidenum">
              <a:rPr lang="de-DE" altLang="de-DE" sz="1200">
                <a:solidFill>
                  <a:schemeClr val="bg2"/>
                </a:solidFill>
                <a:latin typeface="Arial" panose="020B0604020202020204" pitchFamily="34" charset="0"/>
              </a:rPr>
              <a:pPr/>
              <a:t>2</a:t>
            </a:fld>
            <a:endParaRPr lang="de-DE" altLang="de-DE" sz="1200">
              <a:solidFill>
                <a:schemeClr val="bg2"/>
              </a:solidFill>
              <a:latin typeface="Arial" panose="020B0604020202020204" pitchFamily="34" charset="0"/>
            </a:endParaRPr>
          </a:p>
        </p:txBody>
      </p:sp>
      <p:sp>
        <p:nvSpPr>
          <p:cNvPr id="6147" name="Rectangle 12414">
            <a:extLst>
              <a:ext uri="{FF2B5EF4-FFF2-40B4-BE49-F238E27FC236}">
                <a16:creationId xmlns:a16="http://schemas.microsoft.com/office/drawing/2014/main" id="{9FEEAAEE-4F34-378D-0B5B-2F50CAE6E462}"/>
              </a:ext>
            </a:extLst>
          </p:cNvPr>
          <p:cNvSpPr>
            <a:spLocks noGrp="1" noChangeArrowheads="1"/>
          </p:cNvSpPr>
          <p:nvPr>
            <p:ph type="title"/>
          </p:nvPr>
        </p:nvSpPr>
        <p:spPr>
          <a:xfrm>
            <a:off x="423168" y="2236165"/>
            <a:ext cx="4616067" cy="4303046"/>
          </a:xfrm>
          <a:noFill/>
        </p:spPr>
        <p:txBody>
          <a:bodyPr/>
          <a:lstStyle/>
          <a:p>
            <a:pPr eaLnBrk="1" hangingPunct="1">
              <a:spcBef>
                <a:spcPts val="600"/>
              </a:spcBef>
              <a:tabLst>
                <a:tab pos="174625" algn="l"/>
              </a:tabLst>
            </a:pPr>
            <a:br>
              <a:rPr lang="de-DE" altLang="de-DE" sz="2000" b="1" dirty="0"/>
            </a:br>
            <a:r>
              <a:rPr lang="de-DE" altLang="de-DE" sz="2000" b="1" dirty="0"/>
              <a:t>- 2 Studierende der TiHo</a:t>
            </a:r>
            <a:br>
              <a:rPr lang="de-DE" altLang="de-DE" sz="2000" b="1" dirty="0"/>
            </a:br>
            <a:r>
              <a:rPr lang="de-DE" altLang="de-DE" sz="1400" b="1" dirty="0"/>
              <a:t> </a:t>
            </a:r>
            <a:br>
              <a:rPr lang="de-DE" altLang="de-DE" sz="2000" b="1" dirty="0"/>
            </a:br>
            <a:r>
              <a:rPr lang="de-DE" altLang="de-DE" sz="2000" b="1" dirty="0"/>
              <a:t>- Zeitraum: </a:t>
            </a:r>
            <a:br>
              <a:rPr lang="de-DE" altLang="de-DE" sz="2000" b="1" dirty="0"/>
            </a:br>
            <a:r>
              <a:rPr lang="de-DE" altLang="de-DE" sz="2000" b="1" dirty="0"/>
              <a:t>	1. Juni </a:t>
            </a:r>
            <a:r>
              <a:rPr lang="en-US" sz="2000" b="1" dirty="0"/>
              <a:t>2026 bis 10.</a:t>
            </a:r>
            <a:r>
              <a:rPr lang="en-US" sz="2000" dirty="0"/>
              <a:t> </a:t>
            </a:r>
            <a:r>
              <a:rPr lang="en-US" sz="2000" b="1" dirty="0"/>
              <a:t>August 2026</a:t>
            </a:r>
            <a:br>
              <a:rPr lang="en-US" sz="2000" b="1" dirty="0"/>
            </a:br>
            <a:br>
              <a:rPr lang="de-DE" altLang="de-DE" sz="1400" b="1" dirty="0"/>
            </a:br>
            <a:r>
              <a:rPr lang="de-DE" altLang="de-DE" sz="2000" b="1" dirty="0"/>
              <a:t>- Teilnehmende: Studierende im 6.</a:t>
            </a:r>
            <a:br>
              <a:rPr lang="de-DE" altLang="de-DE" sz="2000" b="1" dirty="0"/>
            </a:br>
            <a:r>
              <a:rPr lang="de-DE" altLang="de-DE" sz="2000" b="1" dirty="0"/>
              <a:t>	oder 8. Semester </a:t>
            </a:r>
            <a:br>
              <a:rPr lang="de-DE" altLang="de-DE" sz="2000" b="1" dirty="0"/>
            </a:br>
            <a:r>
              <a:rPr lang="de-DE" altLang="de-DE" sz="2000" b="1" dirty="0"/>
              <a:t>	</a:t>
            </a:r>
            <a:r>
              <a:rPr lang="de-DE" altLang="de-DE" sz="2000" dirty="0"/>
              <a:t>(Bewerbung im 5. oder 7. Semester)</a:t>
            </a:r>
            <a:br>
              <a:rPr lang="de-DE" altLang="de-DE" sz="2000" dirty="0"/>
            </a:br>
            <a:br>
              <a:rPr lang="de-DE" altLang="de-DE" sz="1000" dirty="0"/>
            </a:br>
            <a:r>
              <a:rPr lang="de-DE" altLang="de-DE" sz="2000" b="1" dirty="0"/>
              <a:t>- Finanzierung mit 7.700 US-Dollar</a:t>
            </a:r>
            <a:br>
              <a:rPr lang="de-DE" altLang="de-DE" sz="2000" b="1" dirty="0"/>
            </a:br>
            <a:r>
              <a:rPr lang="de-DE" altLang="de-DE" sz="2000" b="1" dirty="0"/>
              <a:t>	</a:t>
            </a:r>
            <a:r>
              <a:rPr lang="de-DE" altLang="de-DE" sz="2000" dirty="0"/>
              <a:t>durch die TiHo</a:t>
            </a:r>
            <a:br>
              <a:rPr lang="de-DE" altLang="de-DE" sz="2000" dirty="0"/>
            </a:br>
            <a:br>
              <a:rPr lang="de-DE" altLang="de-DE" sz="1100" dirty="0"/>
            </a:br>
            <a:r>
              <a:rPr lang="de-DE" altLang="de-DE" sz="2000" b="1" dirty="0"/>
              <a:t>- Symposium mit Posterpräsentation </a:t>
            </a:r>
            <a:br>
              <a:rPr lang="de-DE" altLang="de-DE" sz="2000" b="1" dirty="0"/>
            </a:br>
            <a:r>
              <a:rPr lang="de-DE" altLang="de-DE" sz="2000" b="1" dirty="0"/>
              <a:t>	</a:t>
            </a:r>
            <a:r>
              <a:rPr lang="de-DE" altLang="de-DE" sz="2000" dirty="0"/>
              <a:t>der Ergebnisse </a:t>
            </a:r>
            <a:br>
              <a:rPr lang="de-DE" altLang="de-DE" sz="2000" dirty="0"/>
            </a:br>
            <a:r>
              <a:rPr lang="de-DE" altLang="de-DE" sz="2000" b="1" dirty="0"/>
              <a:t>	Anfang August 2026</a:t>
            </a:r>
            <a:br>
              <a:rPr lang="de-DE" altLang="de-DE" sz="2000" b="1" dirty="0"/>
            </a:br>
            <a:r>
              <a:rPr lang="de-DE" altLang="de-DE" sz="1000" dirty="0"/>
              <a:t> </a:t>
            </a:r>
            <a:br>
              <a:rPr lang="de-DE" altLang="de-DE" sz="2000" dirty="0"/>
            </a:br>
            <a:br>
              <a:rPr lang="de-DE" altLang="de-DE" sz="2000" b="1" dirty="0"/>
            </a:br>
            <a:endParaRPr lang="de-DE" altLang="de-DE" sz="2000" b="1" dirty="0"/>
          </a:p>
        </p:txBody>
      </p:sp>
      <p:sp>
        <p:nvSpPr>
          <p:cNvPr id="6148" name="Rectangle 12416">
            <a:extLst>
              <a:ext uri="{FF2B5EF4-FFF2-40B4-BE49-F238E27FC236}">
                <a16:creationId xmlns:a16="http://schemas.microsoft.com/office/drawing/2014/main" id="{814B149F-20D2-F165-07D3-4A54DAB43922}"/>
              </a:ext>
            </a:extLst>
          </p:cNvPr>
          <p:cNvSpPr>
            <a:spLocks noChangeArrowheads="1"/>
          </p:cNvSpPr>
          <p:nvPr/>
        </p:nvSpPr>
        <p:spPr bwMode="auto">
          <a:xfrm>
            <a:off x="609600" y="2286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de-DE" sz="1800" b="1" dirty="0">
                <a:solidFill>
                  <a:schemeClr val="bg2"/>
                </a:solidFill>
                <a:latin typeface="Arial" panose="020B0604020202020204" pitchFamily="34" charset="0"/>
              </a:rPr>
              <a:t>Veterinary Investigation &amp; Leadership Program (VILP)</a:t>
            </a:r>
            <a:endParaRPr lang="de-DE" altLang="de-DE" sz="1800" b="1" dirty="0">
              <a:solidFill>
                <a:schemeClr val="bg2"/>
              </a:solidFill>
              <a:latin typeface="Arial" panose="020B0604020202020204" pitchFamily="34" charset="0"/>
            </a:endParaRPr>
          </a:p>
        </p:txBody>
      </p:sp>
      <p:sp>
        <p:nvSpPr>
          <p:cNvPr id="2" name="Rectangle 1">
            <a:extLst>
              <a:ext uri="{FF2B5EF4-FFF2-40B4-BE49-F238E27FC236}">
                <a16:creationId xmlns:a16="http://schemas.microsoft.com/office/drawing/2014/main" id="{5953A0C7-B9FF-EE04-94CF-FB93638A7CC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3" name="Rectangle 2">
            <a:extLst>
              <a:ext uri="{FF2B5EF4-FFF2-40B4-BE49-F238E27FC236}">
                <a16:creationId xmlns:a16="http://schemas.microsoft.com/office/drawing/2014/main" id="{8098D8B6-969E-8BCC-789E-AE6E314BF09E}"/>
              </a:ext>
            </a:extLst>
          </p:cNvPr>
          <p:cNvSpPr>
            <a:spLocks noChangeArrowheads="1"/>
          </p:cNvSpPr>
          <p:nvPr/>
        </p:nvSpPr>
        <p:spPr bwMode="auto">
          <a:xfrm>
            <a:off x="152400" y="152400"/>
            <a:ext cx="46613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4" name="Rectangle 3">
            <a:extLst>
              <a:ext uri="{FF2B5EF4-FFF2-40B4-BE49-F238E27FC236}">
                <a16:creationId xmlns:a16="http://schemas.microsoft.com/office/drawing/2014/main" id="{BB941796-26DA-1B7C-DCB2-F9DDC05F3C90}"/>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5" name="Rectangle 4">
            <a:extLst>
              <a:ext uri="{FF2B5EF4-FFF2-40B4-BE49-F238E27FC236}">
                <a16:creationId xmlns:a16="http://schemas.microsoft.com/office/drawing/2014/main" id="{7A902F80-9F8F-39D4-F9CB-D04990E9B039}"/>
              </a:ext>
            </a:extLst>
          </p:cNvPr>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7" name="Textfeld 6">
            <a:extLst>
              <a:ext uri="{FF2B5EF4-FFF2-40B4-BE49-F238E27FC236}">
                <a16:creationId xmlns:a16="http://schemas.microsoft.com/office/drawing/2014/main" id="{B6B0F467-475C-689E-BD69-DD8DE3DDCD9F}"/>
              </a:ext>
            </a:extLst>
          </p:cNvPr>
          <p:cNvSpPr txBox="1"/>
          <p:nvPr/>
        </p:nvSpPr>
        <p:spPr>
          <a:xfrm>
            <a:off x="363984" y="1278306"/>
            <a:ext cx="8416032" cy="707886"/>
          </a:xfrm>
          <a:prstGeom prst="rect">
            <a:avLst/>
          </a:prstGeom>
          <a:noFill/>
        </p:spPr>
        <p:txBody>
          <a:bodyPr wrap="square" rtlCol="0">
            <a:spAutoFit/>
          </a:bodyPr>
          <a:lstStyle/>
          <a:p>
            <a:r>
              <a:rPr kumimoji="0" lang="de-DE" altLang="de-DE" sz="2000" b="1" i="0" u="none" strike="noStrike" kern="0" cap="none" spc="0" normalizeH="0" baseline="0" noProof="0" dirty="0">
                <a:ln>
                  <a:noFill/>
                </a:ln>
                <a:solidFill>
                  <a:srgbClr val="0072BC"/>
                </a:solidFill>
                <a:effectLst/>
                <a:uLnTx/>
                <a:uFillTx/>
                <a:latin typeface="Arial"/>
                <a:ea typeface="+mj-ea"/>
                <a:cs typeface="+mj-cs"/>
              </a:rPr>
              <a:t>Bearbeitung eines Forschungsprojektes am College für </a:t>
            </a:r>
            <a:r>
              <a:rPr kumimoji="0" lang="de-DE" altLang="de-DE" sz="2000" b="1" i="0" u="none" strike="noStrike" kern="0" cap="none" spc="0" normalizeH="0" baseline="0" noProof="0" dirty="0" err="1">
                <a:ln>
                  <a:noFill/>
                </a:ln>
                <a:solidFill>
                  <a:srgbClr val="0072BC"/>
                </a:solidFill>
                <a:effectLst/>
                <a:uLnTx/>
                <a:uFillTx/>
                <a:latin typeface="Arial"/>
                <a:ea typeface="+mj-ea"/>
                <a:cs typeface="+mj-cs"/>
              </a:rPr>
              <a:t>Veterinary</a:t>
            </a:r>
            <a:r>
              <a:rPr kumimoji="0" lang="de-DE" altLang="de-DE" sz="2000" b="1" i="0" u="none" strike="noStrike" kern="0" cap="none" spc="0" normalizeH="0" baseline="0" noProof="0" dirty="0">
                <a:ln>
                  <a:noFill/>
                </a:ln>
                <a:solidFill>
                  <a:srgbClr val="0072BC"/>
                </a:solidFill>
                <a:effectLst/>
                <a:uLnTx/>
                <a:uFillTx/>
                <a:latin typeface="Arial"/>
                <a:ea typeface="+mj-ea"/>
                <a:cs typeface="+mj-cs"/>
              </a:rPr>
              <a:t> Medicine der Universität Cornell</a:t>
            </a:r>
            <a:endParaRPr lang="de-DE" dirty="0"/>
          </a:p>
        </p:txBody>
      </p:sp>
      <p:pic>
        <p:nvPicPr>
          <p:cNvPr id="9" name="Grafik 8">
            <a:extLst>
              <a:ext uri="{FF2B5EF4-FFF2-40B4-BE49-F238E27FC236}">
                <a16:creationId xmlns:a16="http://schemas.microsoft.com/office/drawing/2014/main" id="{922BE756-B260-B06D-B839-0E050A188639}"/>
              </a:ext>
            </a:extLst>
          </p:cNvPr>
          <p:cNvPicPr>
            <a:picLocks noChangeAspect="1"/>
          </p:cNvPicPr>
          <p:nvPr/>
        </p:nvPicPr>
        <p:blipFill>
          <a:blip r:embed="rId2">
            <a:extLst>
              <a:ext uri="{28A0092B-C50C-407E-A947-70E740481C1C}">
                <a14:useLocalDpi xmlns:a14="http://schemas.microsoft.com/office/drawing/2010/main" val="0"/>
              </a:ext>
            </a:extLst>
          </a:blip>
          <a:srcRect l="4124" t="7659" r="26697" b="9488"/>
          <a:stretch>
            <a:fillRect/>
          </a:stretch>
        </p:blipFill>
        <p:spPr>
          <a:xfrm>
            <a:off x="5173280" y="2830036"/>
            <a:ext cx="3745144" cy="2525377"/>
          </a:xfrm>
          <a:prstGeom prst="rect">
            <a:avLst/>
          </a:prstGeom>
        </p:spPr>
      </p:pic>
    </p:spTree>
    <p:extLst>
      <p:ext uri="{BB962C8B-B14F-4D97-AF65-F5344CB8AC3E}">
        <p14:creationId xmlns:p14="http://schemas.microsoft.com/office/powerpoint/2010/main" val="685985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nummernplatzhalter 4">
            <a:extLst>
              <a:ext uri="{FF2B5EF4-FFF2-40B4-BE49-F238E27FC236}">
                <a16:creationId xmlns:a16="http://schemas.microsoft.com/office/drawing/2014/main" id="{A03B3CD2-C881-9E10-46B1-AE1C17D82C18}"/>
              </a:ext>
            </a:extLst>
          </p:cNvPr>
          <p:cNvSpPr>
            <a:spLocks noGrp="1"/>
          </p:cNvSpPr>
          <p:nvPr>
            <p:ph type="sldNum" sz="quarter" idx="10"/>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581EE63-D309-47D7-91E3-C25BAD89742C}" type="slidenum">
              <a:rPr lang="de-DE" altLang="de-DE" sz="1200">
                <a:solidFill>
                  <a:schemeClr val="bg2"/>
                </a:solidFill>
                <a:latin typeface="Arial" panose="020B0604020202020204" pitchFamily="34" charset="0"/>
              </a:rPr>
              <a:pPr/>
              <a:t>3</a:t>
            </a:fld>
            <a:endParaRPr lang="de-DE" altLang="de-DE" sz="1200">
              <a:solidFill>
                <a:schemeClr val="bg2"/>
              </a:solidFill>
              <a:latin typeface="Arial" panose="020B0604020202020204" pitchFamily="34" charset="0"/>
            </a:endParaRPr>
          </a:p>
        </p:txBody>
      </p:sp>
      <p:sp>
        <p:nvSpPr>
          <p:cNvPr id="6147" name="Rectangle 12414">
            <a:extLst>
              <a:ext uri="{FF2B5EF4-FFF2-40B4-BE49-F238E27FC236}">
                <a16:creationId xmlns:a16="http://schemas.microsoft.com/office/drawing/2014/main" id="{0EBCB73D-E1FB-D5FB-A0BB-DDE1B27430E6}"/>
              </a:ext>
            </a:extLst>
          </p:cNvPr>
          <p:cNvSpPr>
            <a:spLocks noGrp="1" noChangeArrowheads="1"/>
          </p:cNvSpPr>
          <p:nvPr>
            <p:ph type="title"/>
          </p:nvPr>
        </p:nvSpPr>
        <p:spPr>
          <a:xfrm>
            <a:off x="557213" y="1371600"/>
            <a:ext cx="8229600" cy="5530850"/>
          </a:xfrm>
          <a:noFill/>
        </p:spPr>
        <p:txBody>
          <a:bodyPr/>
          <a:lstStyle/>
          <a:p>
            <a:pPr eaLnBrk="1" hangingPunct="1">
              <a:spcBef>
                <a:spcPts val="600"/>
              </a:spcBef>
              <a:tabLst>
                <a:tab pos="174625" algn="l"/>
              </a:tabLst>
            </a:pPr>
            <a:r>
              <a:rPr lang="de-DE" altLang="de-DE" sz="2000" b="1" dirty="0"/>
              <a:t>Bearbeitung eines Forschungsprojektes an einer Universität in den USA (außer Cornell) für Studierende der Tiermedizin</a:t>
            </a:r>
            <a:br>
              <a:rPr lang="de-DE" altLang="de-DE" sz="2000" b="1" dirty="0"/>
            </a:br>
            <a:br>
              <a:rPr lang="de-DE" altLang="de-DE" sz="2000" b="1" dirty="0"/>
            </a:br>
            <a:r>
              <a:rPr lang="de-DE" altLang="de-DE" sz="2000" b="1" dirty="0"/>
              <a:t>- 2 Studierende der TiHo  </a:t>
            </a:r>
            <a:br>
              <a:rPr lang="de-DE" altLang="de-DE" sz="2000" b="1" dirty="0"/>
            </a:br>
            <a:br>
              <a:rPr lang="de-DE" altLang="de-DE" sz="2000" b="1" dirty="0"/>
            </a:br>
            <a:r>
              <a:rPr lang="de-DE" altLang="de-DE" sz="2000" b="1" dirty="0"/>
              <a:t>- Zeitraum: Mai bis August </a:t>
            </a:r>
            <a:br>
              <a:rPr lang="de-DE" altLang="de-DE" sz="2000" b="1" dirty="0"/>
            </a:br>
            <a:r>
              <a:rPr lang="de-DE" altLang="de-DE" sz="2000" b="1" dirty="0"/>
              <a:t>	</a:t>
            </a:r>
            <a:r>
              <a:rPr lang="de-DE" altLang="de-DE" sz="2000" dirty="0"/>
              <a:t>(10 - 12 Wochen, je nach Uni und Projekt)</a:t>
            </a:r>
            <a:br>
              <a:rPr lang="de-DE" altLang="de-DE" sz="2000" dirty="0"/>
            </a:br>
            <a:br>
              <a:rPr lang="de-DE" altLang="de-DE" sz="1000" dirty="0"/>
            </a:br>
            <a:r>
              <a:rPr lang="de-DE" altLang="de-DE" sz="2000" b="1" dirty="0"/>
              <a:t>- Teilnehmende: Studierende im 6.</a:t>
            </a:r>
            <a:br>
              <a:rPr lang="de-DE" altLang="de-DE" sz="2000" b="1" dirty="0"/>
            </a:br>
            <a:r>
              <a:rPr lang="de-DE" altLang="de-DE" sz="2000" b="1" dirty="0"/>
              <a:t>	oder 8. Semester </a:t>
            </a:r>
            <a:br>
              <a:rPr lang="de-DE" altLang="de-DE" sz="2000" b="1" dirty="0"/>
            </a:br>
            <a:r>
              <a:rPr lang="de-DE" altLang="de-DE" sz="2000" b="1" dirty="0"/>
              <a:t>	</a:t>
            </a:r>
            <a:r>
              <a:rPr lang="de-DE" altLang="de-DE" sz="2000" dirty="0"/>
              <a:t>(Bewerbung im 5. oder 7. Semester)</a:t>
            </a:r>
            <a:br>
              <a:rPr lang="de-DE" altLang="de-DE" sz="2000" dirty="0"/>
            </a:br>
            <a:br>
              <a:rPr lang="de-DE" altLang="de-DE" sz="1000" dirty="0"/>
            </a:br>
            <a:r>
              <a:rPr lang="de-DE" altLang="de-DE" sz="2000" b="1" dirty="0"/>
              <a:t>- Finanzierung mit 7.700 US-Dollar</a:t>
            </a:r>
            <a:br>
              <a:rPr lang="de-DE" altLang="de-DE" sz="2000" b="1" dirty="0"/>
            </a:br>
            <a:r>
              <a:rPr lang="de-DE" altLang="de-DE" sz="2000" b="1" dirty="0"/>
              <a:t>	</a:t>
            </a:r>
            <a:r>
              <a:rPr lang="de-DE" altLang="de-DE" sz="2000" dirty="0"/>
              <a:t>durch Boehringer Ingelheim</a:t>
            </a:r>
            <a:br>
              <a:rPr lang="de-DE" altLang="de-DE" sz="2000" dirty="0"/>
            </a:br>
            <a:br>
              <a:rPr lang="de-DE" altLang="de-DE" sz="1100" dirty="0"/>
            </a:br>
            <a:r>
              <a:rPr lang="de-DE" altLang="de-DE" sz="2000" b="1" dirty="0"/>
              <a:t>- Symposium mit Posterpräsentation </a:t>
            </a:r>
            <a:br>
              <a:rPr lang="de-DE" altLang="de-DE" sz="2000" b="1" dirty="0"/>
            </a:br>
            <a:r>
              <a:rPr lang="de-DE" altLang="de-DE" sz="2000" b="1" dirty="0"/>
              <a:t>	</a:t>
            </a:r>
            <a:r>
              <a:rPr lang="de-DE" altLang="de-DE" sz="2000" dirty="0"/>
              <a:t>der Ergebnisse </a:t>
            </a:r>
            <a:br>
              <a:rPr lang="de-DE" altLang="de-DE" sz="2000" dirty="0"/>
            </a:br>
            <a:r>
              <a:rPr lang="de-DE" altLang="de-DE" sz="2000" b="1" dirty="0"/>
              <a:t>	Anfang August 2026</a:t>
            </a:r>
            <a:br>
              <a:rPr lang="de-DE" altLang="de-DE" sz="2000" b="1" dirty="0"/>
            </a:br>
            <a:r>
              <a:rPr lang="de-DE" altLang="de-DE" sz="1000" dirty="0"/>
              <a:t> </a:t>
            </a:r>
            <a:br>
              <a:rPr lang="de-DE" altLang="de-DE" sz="2000" dirty="0"/>
            </a:br>
            <a:br>
              <a:rPr lang="de-DE" altLang="de-DE" sz="2000" b="1" dirty="0"/>
            </a:br>
            <a:endParaRPr lang="de-DE" altLang="de-DE" sz="2000" b="1" dirty="0"/>
          </a:p>
        </p:txBody>
      </p:sp>
      <p:sp>
        <p:nvSpPr>
          <p:cNvPr id="6148" name="Rectangle 12416">
            <a:extLst>
              <a:ext uri="{FF2B5EF4-FFF2-40B4-BE49-F238E27FC236}">
                <a16:creationId xmlns:a16="http://schemas.microsoft.com/office/drawing/2014/main" id="{86443435-0D0B-A041-56C6-D91E8158F952}"/>
              </a:ext>
            </a:extLst>
          </p:cNvPr>
          <p:cNvSpPr>
            <a:spLocks noChangeArrowheads="1"/>
          </p:cNvSpPr>
          <p:nvPr/>
        </p:nvSpPr>
        <p:spPr bwMode="auto">
          <a:xfrm>
            <a:off x="609600" y="2286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800" b="1">
                <a:solidFill>
                  <a:schemeClr val="bg2"/>
                </a:solidFill>
                <a:latin typeface="Arial" panose="020B0604020202020204" pitchFamily="34" charset="0"/>
              </a:rPr>
              <a:t>Boehringer Ingelheim Veterinary Scholars Program</a:t>
            </a:r>
          </a:p>
        </p:txBody>
      </p:sp>
      <p:pic>
        <p:nvPicPr>
          <p:cNvPr id="6149" name="Grafik 1">
            <a:extLst>
              <a:ext uri="{FF2B5EF4-FFF2-40B4-BE49-F238E27FC236}">
                <a16:creationId xmlns:a16="http://schemas.microsoft.com/office/drawing/2014/main" id="{1B778B19-1DA4-33D6-8486-33A63024F554}"/>
              </a:ext>
            </a:extLst>
          </p:cNvPr>
          <p:cNvPicPr>
            <a:picLocks noChangeAspect="1"/>
          </p:cNvPicPr>
          <p:nvPr/>
        </p:nvPicPr>
        <p:blipFill>
          <a:blip r:embed="rId2">
            <a:extLst>
              <a:ext uri="{28A0092B-C50C-407E-A947-70E740481C1C}">
                <a14:useLocalDpi xmlns:a14="http://schemas.microsoft.com/office/drawing/2010/main" val="0"/>
              </a:ext>
            </a:extLst>
          </a:blip>
          <a:srcRect l="6395" t="15807" b="7916"/>
          <a:stretch>
            <a:fillRect/>
          </a:stretch>
        </p:blipFill>
        <p:spPr bwMode="auto">
          <a:xfrm>
            <a:off x="5775325" y="1973263"/>
            <a:ext cx="2990850" cy="432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nummernplatzhalter 4">
            <a:extLst>
              <a:ext uri="{FF2B5EF4-FFF2-40B4-BE49-F238E27FC236}">
                <a16:creationId xmlns:a16="http://schemas.microsoft.com/office/drawing/2014/main" id="{C2807A05-6A2E-1928-A3FA-EB981E409F22}"/>
              </a:ext>
            </a:extLst>
          </p:cNvPr>
          <p:cNvSpPr>
            <a:spLocks noGrp="1"/>
          </p:cNvSpPr>
          <p:nvPr>
            <p:ph type="sldNum" sz="quarter" idx="10"/>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180E0BF-A294-4BC7-8EE7-BBFD79940450}" type="slidenum">
              <a:rPr lang="de-DE" altLang="de-DE" sz="1200">
                <a:solidFill>
                  <a:schemeClr val="bg2"/>
                </a:solidFill>
                <a:latin typeface="Arial" panose="020B0604020202020204" pitchFamily="34" charset="0"/>
              </a:rPr>
              <a:pPr/>
              <a:t>4</a:t>
            </a:fld>
            <a:endParaRPr lang="de-DE" altLang="de-DE" sz="1200">
              <a:solidFill>
                <a:schemeClr val="bg2"/>
              </a:solidFill>
              <a:latin typeface="Arial" panose="020B0604020202020204" pitchFamily="34" charset="0"/>
            </a:endParaRPr>
          </a:p>
        </p:txBody>
      </p:sp>
      <p:sp>
        <p:nvSpPr>
          <p:cNvPr id="8195" name="Rectangle 12414">
            <a:extLst>
              <a:ext uri="{FF2B5EF4-FFF2-40B4-BE49-F238E27FC236}">
                <a16:creationId xmlns:a16="http://schemas.microsoft.com/office/drawing/2014/main" id="{A66494CD-4A82-A078-0B80-4AA2C1EED3AD}"/>
              </a:ext>
            </a:extLst>
          </p:cNvPr>
          <p:cNvSpPr>
            <a:spLocks noGrp="1" noChangeArrowheads="1"/>
          </p:cNvSpPr>
          <p:nvPr>
            <p:ph type="title"/>
          </p:nvPr>
        </p:nvSpPr>
        <p:spPr>
          <a:xfrm>
            <a:off x="661988" y="1282700"/>
            <a:ext cx="8124825" cy="5384800"/>
          </a:xfrm>
          <a:noFill/>
        </p:spPr>
        <p:txBody>
          <a:bodyPr/>
          <a:lstStyle/>
          <a:p>
            <a:pPr eaLnBrk="1" hangingPunct="1">
              <a:tabLst>
                <a:tab pos="174625" algn="l"/>
              </a:tabLst>
            </a:pPr>
            <a:br>
              <a:rPr lang="de-DE" altLang="de-DE" sz="2000"/>
            </a:br>
            <a:br>
              <a:rPr lang="de-DE" altLang="de-DE" sz="1000" b="1"/>
            </a:br>
            <a:endParaRPr lang="de-DE" altLang="de-DE" sz="2000" b="1"/>
          </a:p>
        </p:txBody>
      </p:sp>
      <p:sp>
        <p:nvSpPr>
          <p:cNvPr id="8196" name="Rectangle 12416">
            <a:extLst>
              <a:ext uri="{FF2B5EF4-FFF2-40B4-BE49-F238E27FC236}">
                <a16:creationId xmlns:a16="http://schemas.microsoft.com/office/drawing/2014/main" id="{29446A23-C33A-BB60-92C6-B16D59C3940A}"/>
              </a:ext>
            </a:extLst>
          </p:cNvPr>
          <p:cNvSpPr>
            <a:spLocks noChangeArrowheads="1"/>
          </p:cNvSpPr>
          <p:nvPr/>
        </p:nvSpPr>
        <p:spPr bwMode="auto">
          <a:xfrm>
            <a:off x="609600" y="2286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800" b="1">
                <a:solidFill>
                  <a:schemeClr val="bg2"/>
                </a:solidFill>
                <a:latin typeface="Arial" panose="020B0604020202020204" pitchFamily="34" charset="0"/>
              </a:rPr>
              <a:t>Boehringer Ingelheim Veterinary Scholars Program</a:t>
            </a:r>
          </a:p>
        </p:txBody>
      </p:sp>
      <p:sp>
        <p:nvSpPr>
          <p:cNvPr id="8197" name="Textfeld 1">
            <a:extLst>
              <a:ext uri="{FF2B5EF4-FFF2-40B4-BE49-F238E27FC236}">
                <a16:creationId xmlns:a16="http://schemas.microsoft.com/office/drawing/2014/main" id="{B87709E4-5FA3-5BA9-F04D-83DE8E9F3276}"/>
              </a:ext>
            </a:extLst>
          </p:cNvPr>
          <p:cNvSpPr txBox="1">
            <a:spLocks noChangeArrowheads="1"/>
          </p:cNvSpPr>
          <p:nvPr/>
        </p:nvSpPr>
        <p:spPr bwMode="auto">
          <a:xfrm>
            <a:off x="661988" y="1384300"/>
            <a:ext cx="7939087" cy="717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DE" altLang="de-DE" b="1" dirty="0">
                <a:solidFill>
                  <a:srgbClr val="0070C0"/>
                </a:solidFill>
                <a:latin typeface="Arial" panose="020B0604020202020204" pitchFamily="34" charset="0"/>
                <a:cs typeface="Arial" panose="020B0604020202020204" pitchFamily="34" charset="0"/>
              </a:rPr>
              <a:t>Universitäten in den USA 	und 	</a:t>
            </a:r>
            <a:r>
              <a:rPr lang="de-DE" altLang="de-DE" b="1" dirty="0">
                <a:solidFill>
                  <a:srgbClr val="00B050"/>
                </a:solidFill>
                <a:latin typeface="Arial" panose="020B0604020202020204" pitchFamily="34" charset="0"/>
                <a:cs typeface="Arial" panose="020B0604020202020204" pitchFamily="34" charset="0"/>
              </a:rPr>
              <a:t>Canada</a:t>
            </a:r>
            <a:endParaRPr lang="de-DE" altLang="de-DE" dirty="0">
              <a:solidFill>
                <a:srgbClr val="0055AA"/>
              </a:solidFill>
              <a:latin typeface="Arial" panose="020B0604020202020204" pitchFamily="34" charset="0"/>
              <a:cs typeface="Arial" panose="020B0604020202020204" pitchFamily="34" charset="0"/>
            </a:endParaRPr>
          </a:p>
          <a:p>
            <a:r>
              <a:rPr lang="de-DE" altLang="de-DE" sz="2000" dirty="0">
                <a:solidFill>
                  <a:srgbClr val="0070C0"/>
                </a:solidFill>
                <a:latin typeface="Arial" panose="020B0604020202020204" pitchFamily="34" charset="0"/>
                <a:cs typeface="Arial" panose="020B0604020202020204" pitchFamily="34" charset="0"/>
              </a:rPr>
              <a:t>z. B. </a:t>
            </a:r>
          </a:p>
          <a:p>
            <a:r>
              <a:rPr lang="de-DE" altLang="de-DE" sz="2000" dirty="0">
                <a:solidFill>
                  <a:srgbClr val="0070C0"/>
                </a:solidFill>
                <a:latin typeface="Arial" panose="020B0604020202020204" pitchFamily="34" charset="0"/>
                <a:cs typeface="Arial" panose="020B0604020202020204" pitchFamily="34" charset="0"/>
              </a:rPr>
              <a:t>Auburn U					 </a:t>
            </a:r>
            <a:r>
              <a:rPr lang="de-DE" altLang="de-DE" sz="2000" dirty="0">
                <a:solidFill>
                  <a:srgbClr val="00B050"/>
                </a:solidFill>
                <a:latin typeface="Arial" panose="020B0604020202020204" pitchFamily="34" charset="0"/>
                <a:cs typeface="Arial" panose="020B0604020202020204" pitchFamily="34" charset="0"/>
              </a:rPr>
              <a:t>U Guelph</a:t>
            </a:r>
          </a:p>
          <a:p>
            <a:r>
              <a:rPr lang="de-DE" altLang="de-DE" sz="2000" dirty="0">
                <a:solidFill>
                  <a:srgbClr val="0070C0"/>
                </a:solidFill>
                <a:latin typeface="Arial" panose="020B0604020202020204" pitchFamily="34" charset="0"/>
                <a:cs typeface="Arial" panose="020B0604020202020204" pitchFamily="34" charset="0"/>
              </a:rPr>
              <a:t>Colorado State U				 </a:t>
            </a:r>
            <a:r>
              <a:rPr lang="de-DE" altLang="de-DE" sz="2000" dirty="0">
                <a:solidFill>
                  <a:srgbClr val="00B050"/>
                </a:solidFill>
                <a:latin typeface="Arial" panose="020B0604020202020204" pitchFamily="34" charset="0"/>
                <a:cs typeface="Arial" panose="020B0604020202020204" pitchFamily="34" charset="0"/>
              </a:rPr>
              <a:t>U Saskatchewan</a:t>
            </a:r>
          </a:p>
          <a:p>
            <a:r>
              <a:rPr lang="de-DE" altLang="de-DE" sz="2000" dirty="0">
                <a:solidFill>
                  <a:srgbClr val="0070C0"/>
                </a:solidFill>
                <a:latin typeface="Arial" panose="020B0604020202020204" pitchFamily="34" charset="0"/>
                <a:cs typeface="Arial" panose="020B0604020202020204" pitchFamily="34" charset="0"/>
              </a:rPr>
              <a:t>UC Davis</a:t>
            </a:r>
          </a:p>
          <a:p>
            <a:r>
              <a:rPr lang="de-DE" altLang="de-DE" sz="2000" dirty="0">
                <a:solidFill>
                  <a:srgbClr val="0070C0"/>
                </a:solidFill>
                <a:latin typeface="Arial" panose="020B0604020202020204" pitchFamily="34" charset="0"/>
                <a:cs typeface="Arial" panose="020B0604020202020204" pitchFamily="34" charset="0"/>
              </a:rPr>
              <a:t>University </a:t>
            </a:r>
            <a:r>
              <a:rPr lang="de-DE" altLang="de-DE" sz="2000" dirty="0" err="1">
                <a:solidFill>
                  <a:srgbClr val="0070C0"/>
                </a:solidFill>
                <a:latin typeface="Arial" panose="020B0604020202020204" pitchFamily="34" charset="0"/>
                <a:cs typeface="Arial" panose="020B0604020202020204" pitchFamily="34" charset="0"/>
              </a:rPr>
              <a:t>of</a:t>
            </a:r>
            <a:r>
              <a:rPr lang="de-DE" altLang="de-DE" sz="2000" dirty="0">
                <a:solidFill>
                  <a:srgbClr val="0070C0"/>
                </a:solidFill>
                <a:latin typeface="Arial" panose="020B0604020202020204" pitchFamily="34" charset="0"/>
                <a:cs typeface="Arial" panose="020B0604020202020204" pitchFamily="34" charset="0"/>
              </a:rPr>
              <a:t> Georgia</a:t>
            </a:r>
            <a:br>
              <a:rPr lang="de-DE" altLang="de-DE" sz="2000" dirty="0">
                <a:solidFill>
                  <a:srgbClr val="0070C0"/>
                </a:solidFill>
                <a:latin typeface="Arial" panose="020B0604020202020204" pitchFamily="34" charset="0"/>
                <a:cs typeface="Arial" panose="020B0604020202020204" pitchFamily="34" charset="0"/>
              </a:rPr>
            </a:br>
            <a:r>
              <a:rPr lang="en-US" altLang="de-DE" sz="2000" dirty="0">
                <a:solidFill>
                  <a:srgbClr val="0070C0"/>
                </a:solidFill>
                <a:latin typeface="Arial" panose="020B0604020202020204" pitchFamily="34" charset="0"/>
                <a:cs typeface="Arial" panose="020B0604020202020204" pitchFamily="34" charset="0"/>
              </a:rPr>
              <a:t>University of Louisiana, Baton Rouge</a:t>
            </a:r>
          </a:p>
          <a:p>
            <a:r>
              <a:rPr lang="en-US" altLang="de-DE" sz="2000" dirty="0">
                <a:solidFill>
                  <a:srgbClr val="0070C0"/>
                </a:solidFill>
                <a:latin typeface="Arial" panose="020B0604020202020204" pitchFamily="34" charset="0"/>
                <a:cs typeface="Arial" panose="020B0604020202020204" pitchFamily="34" charset="0"/>
              </a:rPr>
              <a:t>University of Minnesota</a:t>
            </a:r>
          </a:p>
          <a:p>
            <a:r>
              <a:rPr lang="de-DE" altLang="de-DE" sz="2000" dirty="0">
                <a:solidFill>
                  <a:srgbClr val="0070C0"/>
                </a:solidFill>
                <a:latin typeface="Arial" panose="020B0604020202020204" pitchFamily="34" charset="0"/>
                <a:cs typeface="Arial" panose="020B0604020202020204" pitchFamily="34" charset="0"/>
              </a:rPr>
              <a:t>Michigan State U</a:t>
            </a:r>
          </a:p>
          <a:p>
            <a:r>
              <a:rPr lang="de-DE" altLang="de-DE" sz="2000" dirty="0">
                <a:solidFill>
                  <a:srgbClr val="0070C0"/>
                </a:solidFill>
                <a:latin typeface="Arial" panose="020B0604020202020204" pitchFamily="34" charset="0"/>
                <a:cs typeface="Arial" panose="020B0604020202020204" pitchFamily="34" charset="0"/>
              </a:rPr>
              <a:t>Texas A&amp;M</a:t>
            </a:r>
          </a:p>
          <a:p>
            <a:r>
              <a:rPr lang="en-US" altLang="de-DE" sz="2000" dirty="0">
                <a:solidFill>
                  <a:srgbClr val="0070C0"/>
                </a:solidFill>
                <a:latin typeface="Arial" panose="020B0604020202020204" pitchFamily="34" charset="0"/>
                <a:cs typeface="Arial" panose="020B0604020202020204" pitchFamily="34" charset="0"/>
              </a:rPr>
              <a:t>University of Wisconsin (Madison)</a:t>
            </a:r>
            <a:r>
              <a:rPr lang="de-DE" altLang="de-DE" sz="2000" dirty="0">
                <a:solidFill>
                  <a:srgbClr val="0070C0"/>
                </a:solidFill>
                <a:latin typeface="Arial" panose="020B0604020202020204" pitchFamily="34" charset="0"/>
                <a:cs typeface="Arial" panose="020B0604020202020204" pitchFamily="34" charset="0"/>
              </a:rPr>
              <a:t> </a:t>
            </a:r>
          </a:p>
          <a:p>
            <a:r>
              <a:rPr lang="de-DE" altLang="de-DE" sz="2000" dirty="0">
                <a:solidFill>
                  <a:srgbClr val="0070C0"/>
                </a:solidFill>
                <a:latin typeface="Arial" panose="020B0604020202020204" pitchFamily="34" charset="0"/>
                <a:cs typeface="Arial" panose="020B0604020202020204" pitchFamily="34" charset="0"/>
              </a:rPr>
              <a:t>University </a:t>
            </a:r>
            <a:r>
              <a:rPr lang="de-DE" altLang="de-DE" sz="2000" dirty="0" err="1">
                <a:solidFill>
                  <a:srgbClr val="0070C0"/>
                </a:solidFill>
                <a:latin typeface="Arial" panose="020B0604020202020204" pitchFamily="34" charset="0"/>
                <a:cs typeface="Arial" panose="020B0604020202020204" pitchFamily="34" charset="0"/>
              </a:rPr>
              <a:t>of</a:t>
            </a:r>
            <a:r>
              <a:rPr lang="de-DE" altLang="de-DE" sz="2000" dirty="0">
                <a:solidFill>
                  <a:srgbClr val="0070C0"/>
                </a:solidFill>
                <a:latin typeface="Arial" panose="020B0604020202020204" pitchFamily="34" charset="0"/>
                <a:cs typeface="Arial" panose="020B0604020202020204" pitchFamily="34" charset="0"/>
              </a:rPr>
              <a:t> Florida</a:t>
            </a:r>
          </a:p>
          <a:p>
            <a:endParaRPr lang="de-DE" altLang="de-DE" dirty="0"/>
          </a:p>
          <a:p>
            <a:endParaRPr lang="de-DE" altLang="de-DE" dirty="0"/>
          </a:p>
          <a:p>
            <a:endParaRPr lang="de-DE" altLang="de-DE" dirty="0"/>
          </a:p>
          <a:p>
            <a:endParaRPr lang="de-DE" altLang="de-DE" dirty="0"/>
          </a:p>
          <a:p>
            <a:endParaRPr lang="de-DE" altLang="de-DE" dirty="0"/>
          </a:p>
          <a:p>
            <a:endParaRPr lang="de-DE" altLang="de-DE" dirty="0"/>
          </a:p>
          <a:p>
            <a:endParaRPr lang="de-DE" altLang="de-DE" dirty="0"/>
          </a:p>
          <a:p>
            <a:endParaRPr lang="de-DE" altLang="de-DE" dirty="0"/>
          </a:p>
          <a:p>
            <a:endParaRPr lang="de-DE" altLang="de-DE" dirty="0"/>
          </a:p>
        </p:txBody>
      </p:sp>
      <p:pic>
        <p:nvPicPr>
          <p:cNvPr id="8198" name="Picture 10" descr="Virtuelle Zentren1">
            <a:extLst>
              <a:ext uri="{FF2B5EF4-FFF2-40B4-BE49-F238E27FC236}">
                <a16:creationId xmlns:a16="http://schemas.microsoft.com/office/drawing/2014/main" id="{70F20CBE-24F4-4499-FB44-9B83B6083A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5738" y="3609975"/>
            <a:ext cx="36322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nummernplatzhalter 4">
            <a:extLst>
              <a:ext uri="{FF2B5EF4-FFF2-40B4-BE49-F238E27FC236}">
                <a16:creationId xmlns:a16="http://schemas.microsoft.com/office/drawing/2014/main" id="{B59A1CAC-89D5-F976-A892-AFDCBE3069A8}"/>
              </a:ext>
            </a:extLst>
          </p:cNvPr>
          <p:cNvSpPr>
            <a:spLocks noGrp="1"/>
          </p:cNvSpPr>
          <p:nvPr>
            <p:ph type="sldNum" sz="quarter" idx="10"/>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8D3D4AE-E436-4C00-8B6C-ACAC84B8F9D7}" type="slidenum">
              <a:rPr lang="de-DE" altLang="de-DE" sz="1200">
                <a:solidFill>
                  <a:schemeClr val="bg2"/>
                </a:solidFill>
                <a:latin typeface="Arial" panose="020B0604020202020204" pitchFamily="34" charset="0"/>
              </a:rPr>
              <a:pPr/>
              <a:t>5</a:t>
            </a:fld>
            <a:endParaRPr lang="de-DE" altLang="de-DE" sz="1200">
              <a:solidFill>
                <a:schemeClr val="bg2"/>
              </a:solidFill>
              <a:latin typeface="Arial" panose="020B0604020202020204" pitchFamily="34" charset="0"/>
            </a:endParaRPr>
          </a:p>
        </p:txBody>
      </p:sp>
      <p:sp>
        <p:nvSpPr>
          <p:cNvPr id="7171" name="Rectangle 12414">
            <a:extLst>
              <a:ext uri="{FF2B5EF4-FFF2-40B4-BE49-F238E27FC236}">
                <a16:creationId xmlns:a16="http://schemas.microsoft.com/office/drawing/2014/main" id="{49582EA5-3FA7-A112-7E02-9AA682AD7C08}"/>
              </a:ext>
            </a:extLst>
          </p:cNvPr>
          <p:cNvSpPr>
            <a:spLocks noGrp="1" noChangeArrowheads="1"/>
          </p:cNvSpPr>
          <p:nvPr>
            <p:ph type="title"/>
          </p:nvPr>
        </p:nvSpPr>
        <p:spPr>
          <a:xfrm>
            <a:off x="588963" y="1060450"/>
            <a:ext cx="8124825" cy="4821238"/>
          </a:xfrm>
          <a:noFill/>
        </p:spPr>
        <p:txBody>
          <a:bodyPr/>
          <a:lstStyle/>
          <a:p>
            <a:pPr eaLnBrk="1" hangingPunct="1">
              <a:tabLst>
                <a:tab pos="174625" algn="l"/>
              </a:tabLst>
            </a:pPr>
            <a:r>
              <a:rPr lang="de-DE" altLang="de-DE" sz="2000" b="1"/>
              <a:t>Englische Bewerbung an der TiHo bis </a:t>
            </a:r>
            <a:r>
              <a:rPr lang="de-DE" altLang="de-DE" sz="2000" b="1" u="sng"/>
              <a:t>01. Dezember </a:t>
            </a:r>
            <a:r>
              <a:rPr lang="de-DE" altLang="de-DE" sz="2000"/>
              <a:t>an den  Präsidenten der TiHo</a:t>
            </a:r>
            <a:br>
              <a:rPr lang="de-DE" altLang="de-DE" sz="2000"/>
            </a:br>
            <a:br>
              <a:rPr lang="de-DE" altLang="de-DE" sz="1200"/>
            </a:br>
            <a:r>
              <a:rPr lang="de-DE" altLang="de-DE" sz="2000" b="1"/>
              <a:t>Auswahl</a:t>
            </a:r>
            <a:r>
              <a:rPr lang="de-DE" altLang="de-DE" sz="2000"/>
              <a:t> durch das Präsidium im </a:t>
            </a:r>
            <a:r>
              <a:rPr lang="de-DE" altLang="de-DE" sz="2000" b="1"/>
              <a:t>Dezember</a:t>
            </a:r>
            <a:r>
              <a:rPr lang="de-DE" altLang="de-DE" sz="2000"/>
              <a:t>  </a:t>
            </a:r>
            <a:br>
              <a:rPr lang="de-DE" altLang="de-DE" sz="2000"/>
            </a:br>
            <a:br>
              <a:rPr lang="de-DE" altLang="de-DE" sz="1200"/>
            </a:br>
            <a:r>
              <a:rPr lang="de-DE" altLang="de-DE" sz="2000" b="1"/>
              <a:t>Weitere Information und Beratung - </a:t>
            </a:r>
            <a:r>
              <a:rPr lang="de-DE" altLang="de-DE" sz="2000"/>
              <a:t>Frau Dr. Müller-Berger</a:t>
            </a:r>
            <a:br>
              <a:rPr lang="de-DE" altLang="de-DE" sz="2000"/>
            </a:br>
            <a:br>
              <a:rPr lang="de-DE" altLang="de-DE" sz="1200"/>
            </a:br>
            <a:r>
              <a:rPr lang="de-DE" altLang="de-DE" sz="2000" b="1"/>
              <a:t>Bewerbung im Januar direkt bei der Universität in den USA</a:t>
            </a:r>
            <a:r>
              <a:rPr lang="de-DE" altLang="de-DE" sz="2000"/>
              <a:t> </a:t>
            </a:r>
            <a:br>
              <a:rPr lang="de-DE" altLang="de-DE" sz="2000"/>
            </a:br>
            <a:br>
              <a:rPr lang="de-DE" altLang="de-DE" sz="2000"/>
            </a:br>
            <a:r>
              <a:rPr lang="de-DE" altLang="de-DE" sz="2000" b="1"/>
              <a:t>In der Regel kein Zeitverlust im </a:t>
            </a:r>
            <a:br>
              <a:rPr lang="de-DE" altLang="de-DE" sz="2000" b="1"/>
            </a:br>
            <a:r>
              <a:rPr lang="de-DE" altLang="de-DE" sz="2000" b="1"/>
              <a:t>Studium</a:t>
            </a:r>
            <a:r>
              <a:rPr lang="de-DE" altLang="de-DE" sz="2000"/>
              <a:t> - Absprache mit </a:t>
            </a:r>
            <a:br>
              <a:rPr lang="de-DE" altLang="de-DE" sz="2000"/>
            </a:br>
            <a:r>
              <a:rPr lang="de-DE" altLang="de-DE" sz="2000"/>
              <a:t>Studierendensekretariat </a:t>
            </a:r>
            <a:br>
              <a:rPr lang="de-DE" altLang="de-DE" sz="2000"/>
            </a:br>
            <a:r>
              <a:rPr lang="de-DE" altLang="de-DE" sz="2000"/>
              <a:t>der TiHo und Dozenten! </a:t>
            </a:r>
            <a:br>
              <a:rPr lang="de-DE" altLang="de-DE" sz="2000"/>
            </a:br>
            <a:br>
              <a:rPr lang="de-DE" altLang="de-DE" sz="1000" b="1"/>
            </a:br>
            <a:endParaRPr lang="de-DE" altLang="de-DE" sz="2000" b="1"/>
          </a:p>
        </p:txBody>
      </p:sp>
      <p:sp>
        <p:nvSpPr>
          <p:cNvPr id="7172" name="Rectangle 12416">
            <a:extLst>
              <a:ext uri="{FF2B5EF4-FFF2-40B4-BE49-F238E27FC236}">
                <a16:creationId xmlns:a16="http://schemas.microsoft.com/office/drawing/2014/main" id="{4C964119-2C5F-0B6D-E772-90F44A8E2924}"/>
              </a:ext>
            </a:extLst>
          </p:cNvPr>
          <p:cNvSpPr>
            <a:spLocks noChangeArrowheads="1"/>
          </p:cNvSpPr>
          <p:nvPr/>
        </p:nvSpPr>
        <p:spPr bwMode="auto">
          <a:xfrm>
            <a:off x="609600" y="2286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800" b="1" dirty="0">
                <a:solidFill>
                  <a:schemeClr val="bg2"/>
                </a:solidFill>
                <a:latin typeface="Arial" panose="020B0604020202020204" pitchFamily="34" charset="0"/>
              </a:rPr>
              <a:t>Bewerbungsverfahren Forschungsstipendien</a:t>
            </a:r>
          </a:p>
        </p:txBody>
      </p:sp>
      <p:pic>
        <p:nvPicPr>
          <p:cNvPr id="7173" name="Grafik 1">
            <a:extLst>
              <a:ext uri="{FF2B5EF4-FFF2-40B4-BE49-F238E27FC236}">
                <a16:creationId xmlns:a16="http://schemas.microsoft.com/office/drawing/2014/main" id="{DADAB90F-F685-FBB1-91DC-2F9A64CD6C60}"/>
              </a:ext>
            </a:extLst>
          </p:cNvPr>
          <p:cNvPicPr>
            <a:picLocks noChangeAspect="1"/>
          </p:cNvPicPr>
          <p:nvPr/>
        </p:nvPicPr>
        <p:blipFill>
          <a:blip r:embed="rId2">
            <a:extLst>
              <a:ext uri="{28A0092B-C50C-407E-A947-70E740481C1C}">
                <a14:useLocalDpi xmlns:a14="http://schemas.microsoft.com/office/drawing/2010/main" val="0"/>
              </a:ext>
            </a:extLst>
          </a:blip>
          <a:srcRect l="15993" t="21977" r="11697" b="15636"/>
          <a:stretch>
            <a:fillRect/>
          </a:stretch>
        </p:blipFill>
        <p:spPr bwMode="auto">
          <a:xfrm>
            <a:off x="4724400" y="3895725"/>
            <a:ext cx="408940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nummernplatzhalter 4">
            <a:extLst>
              <a:ext uri="{FF2B5EF4-FFF2-40B4-BE49-F238E27FC236}">
                <a16:creationId xmlns:a16="http://schemas.microsoft.com/office/drawing/2014/main" id="{B724C44D-47D6-910E-C5F7-02E0CBB3801A}"/>
              </a:ext>
            </a:extLst>
          </p:cNvPr>
          <p:cNvSpPr>
            <a:spLocks noGrp="1"/>
          </p:cNvSpPr>
          <p:nvPr>
            <p:ph type="sldNum" sz="quarter" idx="10"/>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1C70413-903C-4216-B701-4AD501C63E6D}" type="slidenum">
              <a:rPr lang="de-DE" altLang="de-DE" sz="1200">
                <a:solidFill>
                  <a:schemeClr val="bg2"/>
                </a:solidFill>
                <a:latin typeface="Arial" panose="020B0604020202020204" pitchFamily="34" charset="0"/>
              </a:rPr>
              <a:pPr/>
              <a:t>6</a:t>
            </a:fld>
            <a:endParaRPr lang="de-DE" altLang="de-DE" sz="1200">
              <a:solidFill>
                <a:schemeClr val="bg2"/>
              </a:solidFill>
              <a:latin typeface="Arial" panose="020B0604020202020204" pitchFamily="34" charset="0"/>
            </a:endParaRPr>
          </a:p>
        </p:txBody>
      </p:sp>
      <p:sp>
        <p:nvSpPr>
          <p:cNvPr id="7171" name="Rectangle 12414">
            <a:extLst>
              <a:ext uri="{FF2B5EF4-FFF2-40B4-BE49-F238E27FC236}">
                <a16:creationId xmlns:a16="http://schemas.microsoft.com/office/drawing/2014/main" id="{C95D4A2B-A209-744F-1AB6-13E01FD3670A}"/>
              </a:ext>
            </a:extLst>
          </p:cNvPr>
          <p:cNvSpPr>
            <a:spLocks noGrp="1" noChangeArrowheads="1"/>
          </p:cNvSpPr>
          <p:nvPr>
            <p:ph type="title"/>
          </p:nvPr>
        </p:nvSpPr>
        <p:spPr>
          <a:xfrm>
            <a:off x="619125" y="1263650"/>
            <a:ext cx="8229600" cy="5172075"/>
          </a:xfrm>
          <a:solidFill>
            <a:schemeClr val="accent6">
              <a:lumMod val="20000"/>
              <a:lumOff val="80000"/>
              <a:alpha val="44000"/>
            </a:schemeClr>
          </a:solidFill>
        </p:spPr>
        <p:txBody>
          <a:bodyPr/>
          <a:lstStyle/>
          <a:p>
            <a:pPr eaLnBrk="1" hangingPunct="1">
              <a:tabLst>
                <a:tab pos="174625" algn="l"/>
              </a:tabLst>
              <a:defRPr/>
            </a:pPr>
            <a:br>
              <a:rPr lang="de-DE" altLang="de-DE" sz="2000" b="1" dirty="0"/>
            </a:br>
            <a:r>
              <a:rPr lang="de-DE" altLang="de-DE" sz="2000" b="1" dirty="0">
                <a:solidFill>
                  <a:schemeClr val="tx2">
                    <a:lumMod val="75000"/>
                    <a:lumOff val="25000"/>
                  </a:schemeClr>
                </a:solidFill>
              </a:rPr>
              <a:t>Bewerbung an der TiHo </a:t>
            </a:r>
            <a:r>
              <a:rPr lang="de-DE" altLang="de-DE" sz="2000" dirty="0">
                <a:solidFill>
                  <a:schemeClr val="tx2">
                    <a:lumMod val="75000"/>
                    <a:lumOff val="25000"/>
                  </a:schemeClr>
                </a:solidFill>
              </a:rPr>
              <a:t>an das Präsidium </a:t>
            </a:r>
            <a:br>
              <a:rPr lang="de-DE" altLang="de-DE" sz="2000" dirty="0">
                <a:solidFill>
                  <a:schemeClr val="tx2">
                    <a:lumMod val="75000"/>
                    <a:lumOff val="25000"/>
                  </a:schemeClr>
                </a:solidFill>
              </a:rPr>
            </a:br>
            <a:r>
              <a:rPr lang="de-DE" altLang="de-DE" sz="2000" dirty="0">
                <a:solidFill>
                  <a:schemeClr val="tx2">
                    <a:lumMod val="75000"/>
                    <a:lumOff val="25000"/>
                  </a:schemeClr>
                </a:solidFill>
              </a:rPr>
              <a:t>über Frau Dr. Müller-Berger </a:t>
            </a:r>
            <a:br>
              <a:rPr lang="de-DE" altLang="de-DE" sz="2000" dirty="0">
                <a:solidFill>
                  <a:schemeClr val="tx2">
                    <a:lumMod val="75000"/>
                    <a:lumOff val="25000"/>
                  </a:schemeClr>
                </a:solidFill>
              </a:rPr>
            </a:br>
            <a:br>
              <a:rPr lang="de-DE" altLang="de-DE" sz="2000" dirty="0">
                <a:solidFill>
                  <a:schemeClr val="tx2">
                    <a:lumMod val="75000"/>
                    <a:lumOff val="25000"/>
                  </a:schemeClr>
                </a:solidFill>
              </a:rPr>
            </a:br>
            <a:r>
              <a:rPr lang="de-DE" altLang="de-DE" sz="2000" dirty="0">
                <a:solidFill>
                  <a:schemeClr val="tx2">
                    <a:lumMod val="75000"/>
                    <a:lumOff val="25000"/>
                  </a:schemeClr>
                </a:solidFill>
              </a:rPr>
              <a:t>E-Mail: 	</a:t>
            </a:r>
            <a:r>
              <a:rPr lang="de-DE" altLang="de-DE" sz="2000" dirty="0">
                <a:solidFill>
                  <a:srgbClr val="0070C0"/>
                </a:solidFill>
              </a:rPr>
              <a:t>suzanne.mueller-berger@tiho-hannover.de </a:t>
            </a:r>
            <a:br>
              <a:rPr lang="de-DE" altLang="de-DE" sz="2000" dirty="0">
                <a:solidFill>
                  <a:schemeClr val="tx2">
                    <a:lumMod val="75000"/>
                    <a:lumOff val="25000"/>
                  </a:schemeClr>
                </a:solidFill>
              </a:rPr>
            </a:br>
            <a:r>
              <a:rPr lang="de-DE" altLang="de-DE" sz="2000" dirty="0">
                <a:solidFill>
                  <a:schemeClr val="tx2">
                    <a:lumMod val="75000"/>
                    <a:lumOff val="25000"/>
                  </a:schemeClr>
                </a:solidFill>
              </a:rPr>
              <a:t>oder	</a:t>
            </a:r>
            <a:r>
              <a:rPr lang="de-DE" altLang="de-DE" sz="2000" dirty="0">
                <a:solidFill>
                  <a:schemeClr val="tx1"/>
                </a:solidFill>
              </a:rPr>
              <a:t>praesident@tiho-hannover.de</a:t>
            </a:r>
            <a:br>
              <a:rPr lang="de-DE" altLang="de-DE" sz="2000" dirty="0">
                <a:solidFill>
                  <a:schemeClr val="tx1"/>
                </a:solidFill>
              </a:rPr>
            </a:br>
            <a:r>
              <a:rPr lang="de-DE" altLang="de-DE" sz="2000" dirty="0">
                <a:solidFill>
                  <a:schemeClr val="tx2">
                    <a:lumMod val="75000"/>
                    <a:lumOff val="25000"/>
                  </a:schemeClr>
                </a:solidFill>
              </a:rPr>
              <a:t>Tel: 0511/ 953-8004</a:t>
            </a:r>
            <a:br>
              <a:rPr lang="de-DE" altLang="de-DE" sz="2000" dirty="0">
                <a:solidFill>
                  <a:schemeClr val="tx2">
                    <a:lumMod val="75000"/>
                    <a:lumOff val="25000"/>
                  </a:schemeClr>
                </a:solidFill>
              </a:rPr>
            </a:br>
            <a:br>
              <a:rPr lang="de-DE" altLang="de-DE" sz="2000" dirty="0">
                <a:solidFill>
                  <a:schemeClr val="tx2">
                    <a:lumMod val="75000"/>
                    <a:lumOff val="25000"/>
                  </a:schemeClr>
                </a:solidFill>
              </a:rPr>
            </a:br>
            <a:r>
              <a:rPr lang="de-DE" altLang="de-DE" sz="2000" b="1" dirty="0">
                <a:solidFill>
                  <a:schemeClr val="tx1"/>
                </a:solidFill>
              </a:rPr>
              <a:t>Unterlagen </a:t>
            </a:r>
            <a:r>
              <a:rPr lang="de-DE" altLang="de-DE" sz="2000" u="sng" dirty="0">
                <a:solidFill>
                  <a:schemeClr val="tx2">
                    <a:lumMod val="75000"/>
                    <a:lumOff val="25000"/>
                  </a:schemeClr>
                </a:solidFill>
              </a:rPr>
              <a:t>Englisch</a:t>
            </a:r>
            <a:r>
              <a:rPr lang="de-DE" altLang="de-DE" sz="2000" dirty="0">
                <a:solidFill>
                  <a:schemeClr val="tx2">
                    <a:lumMod val="75000"/>
                    <a:lumOff val="25000"/>
                  </a:schemeClr>
                </a:solidFill>
              </a:rPr>
              <a:t> (wird bei der Bewerbung in den USA auch noch benötigt)</a:t>
            </a:r>
            <a:br>
              <a:rPr lang="de-DE" altLang="de-DE" sz="2000" dirty="0">
                <a:solidFill>
                  <a:schemeClr val="tx2">
                    <a:lumMod val="75000"/>
                    <a:lumOff val="25000"/>
                  </a:schemeClr>
                </a:solidFill>
              </a:rPr>
            </a:br>
            <a:r>
              <a:rPr lang="de-DE" altLang="de-DE" sz="2000" dirty="0">
                <a:solidFill>
                  <a:schemeClr val="tx2">
                    <a:lumMod val="75000"/>
                    <a:lumOff val="25000"/>
                  </a:schemeClr>
                </a:solidFill>
              </a:rPr>
              <a:t>- Lebenslauf </a:t>
            </a:r>
            <a:br>
              <a:rPr lang="de-DE" altLang="de-DE" sz="2000" dirty="0">
                <a:solidFill>
                  <a:schemeClr val="tx2">
                    <a:lumMod val="75000"/>
                    <a:lumOff val="25000"/>
                  </a:schemeClr>
                </a:solidFill>
              </a:rPr>
            </a:br>
            <a:r>
              <a:rPr lang="de-DE" altLang="de-DE" sz="2000" dirty="0">
                <a:solidFill>
                  <a:schemeClr val="tx2">
                    <a:lumMod val="75000"/>
                    <a:lumOff val="25000"/>
                  </a:schemeClr>
                </a:solidFill>
              </a:rPr>
              <a:t>- Studienzeugnisse</a:t>
            </a:r>
            <a:br>
              <a:rPr lang="de-DE" altLang="de-DE" sz="2000" dirty="0">
                <a:solidFill>
                  <a:schemeClr val="tx2">
                    <a:lumMod val="75000"/>
                    <a:lumOff val="25000"/>
                  </a:schemeClr>
                </a:solidFill>
              </a:rPr>
            </a:br>
            <a:r>
              <a:rPr lang="de-DE" altLang="de-DE" sz="2000" dirty="0">
                <a:solidFill>
                  <a:schemeClr val="tx2">
                    <a:lumMod val="75000"/>
                    <a:lumOff val="25000"/>
                  </a:schemeClr>
                </a:solidFill>
              </a:rPr>
              <a:t>- Motivationsschreiben</a:t>
            </a:r>
            <a:br>
              <a:rPr lang="de-DE" altLang="de-DE" sz="2000" dirty="0">
                <a:solidFill>
                  <a:schemeClr val="tx2">
                    <a:lumMod val="75000"/>
                    <a:lumOff val="25000"/>
                  </a:schemeClr>
                </a:solidFill>
              </a:rPr>
            </a:br>
            <a:r>
              <a:rPr lang="de-DE" altLang="de-DE" sz="2000" dirty="0">
                <a:solidFill>
                  <a:schemeClr val="tx2">
                    <a:lumMod val="75000"/>
                    <a:lumOff val="25000"/>
                  </a:schemeClr>
                </a:solidFill>
              </a:rPr>
              <a:t>- 2 Referenzschreiben von TiHo-Professoren/innen, die Ihr Interesse für die Forschung und Ihre Motivation bestätigen </a:t>
            </a:r>
            <a:br>
              <a:rPr lang="de-DE" altLang="de-DE" sz="2000" dirty="0">
                <a:solidFill>
                  <a:schemeClr val="tx2">
                    <a:lumMod val="75000"/>
                    <a:lumOff val="25000"/>
                  </a:schemeClr>
                </a:solidFill>
              </a:rPr>
            </a:br>
            <a:br>
              <a:rPr lang="de-DE" altLang="de-DE" sz="2000" dirty="0">
                <a:solidFill>
                  <a:schemeClr val="tx1"/>
                </a:solidFill>
              </a:rPr>
            </a:br>
            <a:r>
              <a:rPr lang="de-DE" altLang="de-DE" sz="1600" b="1" dirty="0">
                <a:solidFill>
                  <a:srgbClr val="FF0000"/>
                </a:solidFill>
                <a:hlinkClick r:id="rId2">
                  <a:extLst>
                    <a:ext uri="{A12FA001-AC4F-418D-AE19-62706E023703}">
                      <ahyp:hlinkClr xmlns:ahyp="http://schemas.microsoft.com/office/drawing/2018/hyperlinkcolor" val="tx"/>
                    </a:ext>
                  </a:extLst>
                </a:hlinkClick>
              </a:rPr>
              <a:t>https://www.tiho-hannover.de/interner-bereich/service/service-fuer-studierende/boehringer-ingelheim-veterinary-scholarship-programm-bivsp</a:t>
            </a:r>
            <a:br>
              <a:rPr lang="de-DE" altLang="de-DE" sz="2000" dirty="0">
                <a:solidFill>
                  <a:schemeClr val="tx2">
                    <a:lumMod val="75000"/>
                    <a:lumOff val="25000"/>
                  </a:schemeClr>
                </a:solidFill>
              </a:rPr>
            </a:br>
            <a:endParaRPr lang="de-DE" altLang="de-DE" sz="2000" b="1" dirty="0">
              <a:solidFill>
                <a:schemeClr val="tx2">
                  <a:lumMod val="75000"/>
                  <a:lumOff val="25000"/>
                </a:schemeClr>
              </a:solidFill>
            </a:endParaRPr>
          </a:p>
        </p:txBody>
      </p:sp>
      <p:sp>
        <p:nvSpPr>
          <p:cNvPr id="9220" name="Rectangle 12416">
            <a:extLst>
              <a:ext uri="{FF2B5EF4-FFF2-40B4-BE49-F238E27FC236}">
                <a16:creationId xmlns:a16="http://schemas.microsoft.com/office/drawing/2014/main" id="{7BB42D1B-1F1C-3FBD-7FE8-2310B170F7EF}"/>
              </a:ext>
            </a:extLst>
          </p:cNvPr>
          <p:cNvSpPr>
            <a:spLocks noChangeArrowheads="1"/>
          </p:cNvSpPr>
          <p:nvPr/>
        </p:nvSpPr>
        <p:spPr bwMode="auto">
          <a:xfrm>
            <a:off x="609600" y="2286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800" b="1" dirty="0">
                <a:solidFill>
                  <a:schemeClr val="bg2"/>
                </a:solidFill>
                <a:latin typeface="Arial" panose="020B0604020202020204" pitchFamily="34" charset="0"/>
              </a:rPr>
              <a:t>Bewerbungen für Forschungsstipendien für VILP und BIVSP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C3BBA-1425-5FB1-DA94-4C561F62AD96}"/>
            </a:ext>
          </a:extLst>
        </p:cNvPr>
        <p:cNvGrpSpPr/>
        <p:nvPr/>
      </p:nvGrpSpPr>
      <p:grpSpPr>
        <a:xfrm>
          <a:off x="0" y="0"/>
          <a:ext cx="0" cy="0"/>
          <a:chOff x="0" y="0"/>
          <a:chExt cx="0" cy="0"/>
        </a:xfrm>
      </p:grpSpPr>
      <p:sp>
        <p:nvSpPr>
          <p:cNvPr id="9218" name="Foliennummernplatzhalter 4">
            <a:extLst>
              <a:ext uri="{FF2B5EF4-FFF2-40B4-BE49-F238E27FC236}">
                <a16:creationId xmlns:a16="http://schemas.microsoft.com/office/drawing/2014/main" id="{61C22CC4-4049-0870-E52C-60077AA884E9}"/>
              </a:ext>
            </a:extLst>
          </p:cNvPr>
          <p:cNvSpPr>
            <a:spLocks noGrp="1"/>
          </p:cNvSpPr>
          <p:nvPr>
            <p:ph type="sldNum" sz="quarter" idx="10"/>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1C70413-903C-4216-B701-4AD501C63E6D}" type="slidenum">
              <a:rPr lang="de-DE" altLang="de-DE" sz="1200">
                <a:solidFill>
                  <a:schemeClr val="bg2"/>
                </a:solidFill>
                <a:latin typeface="Arial" panose="020B0604020202020204" pitchFamily="34" charset="0"/>
              </a:rPr>
              <a:pPr/>
              <a:t>7</a:t>
            </a:fld>
            <a:endParaRPr lang="de-DE" altLang="de-DE" sz="1200">
              <a:solidFill>
                <a:schemeClr val="bg2"/>
              </a:solidFill>
              <a:latin typeface="Arial" panose="020B0604020202020204" pitchFamily="34" charset="0"/>
            </a:endParaRPr>
          </a:p>
        </p:txBody>
      </p:sp>
      <p:sp>
        <p:nvSpPr>
          <p:cNvPr id="7171" name="Rectangle 12414">
            <a:extLst>
              <a:ext uri="{FF2B5EF4-FFF2-40B4-BE49-F238E27FC236}">
                <a16:creationId xmlns:a16="http://schemas.microsoft.com/office/drawing/2014/main" id="{E0B3ADBA-D217-9BB6-413E-E21AED100743}"/>
              </a:ext>
            </a:extLst>
          </p:cNvPr>
          <p:cNvSpPr>
            <a:spLocks noGrp="1" noChangeArrowheads="1"/>
          </p:cNvSpPr>
          <p:nvPr>
            <p:ph type="title"/>
          </p:nvPr>
        </p:nvSpPr>
        <p:spPr>
          <a:xfrm>
            <a:off x="609600" y="1264391"/>
            <a:ext cx="8229600" cy="5171009"/>
          </a:xfrm>
          <a:solidFill>
            <a:schemeClr val="accent6">
              <a:lumMod val="20000"/>
              <a:lumOff val="80000"/>
              <a:alpha val="44000"/>
            </a:schemeClr>
          </a:solidFill>
        </p:spPr>
        <p:txBody>
          <a:bodyPr/>
          <a:lstStyle/>
          <a:p>
            <a:br>
              <a:rPr lang="de-DE" sz="1800" dirty="0"/>
            </a:br>
            <a:br>
              <a:rPr lang="de-DE" sz="1800" dirty="0"/>
            </a:br>
            <a:br>
              <a:rPr lang="de-DE" sz="1800" dirty="0"/>
            </a:br>
            <a:r>
              <a:rPr lang="de-DE" sz="1600" i="1" dirty="0">
                <a:solidFill>
                  <a:srgbClr val="7030A0"/>
                </a:solidFill>
              </a:rPr>
              <a:t>Insgesamt würde ich sagen, dass der Umgang an der OSU sehr persönlich ist da es sich um ein kleines College handelt. Selbstständigkeit und proaktiv zu sein, ist auf jeden Fall wichtig. Mir hat es sehr gut gefallen und ich kann es nur sehr empfehlen. Außerdem ist die Landschaft im Pacific North West traumhaft!“ (Lukas, 2023)</a:t>
            </a:r>
            <a:br>
              <a:rPr lang="de-DE" sz="1600" dirty="0"/>
            </a:br>
            <a:br>
              <a:rPr lang="de-DE" sz="1600" dirty="0"/>
            </a:br>
            <a:r>
              <a:rPr lang="de-DE" sz="1600" i="1" dirty="0">
                <a:solidFill>
                  <a:srgbClr val="0070C0"/>
                </a:solidFill>
              </a:rPr>
              <a:t>„Ich empfand die Betreuung während des Projekts an der Texas AM als gut und weitreichend. Die Programmkoordinatorin des Summerprogramms stand immer zur Verfügung, falls Unklarheiten oder Fragen aufkamen. Sie war immer sehr zuverlässig und schnell erreichbar. Mein Mentor hat mich fachlich und außerhalb des Projekts sehr gut betreut, war immer erreichbar und verfügbar, falls ich ein Problem hatte.“ (Paul 2025)</a:t>
            </a:r>
            <a:br>
              <a:rPr lang="de-DE" sz="1600" dirty="0"/>
            </a:br>
            <a:br>
              <a:rPr lang="de-DE" sz="1600" dirty="0"/>
            </a:br>
            <a:r>
              <a:rPr lang="de-DE" sz="1600" i="1" dirty="0">
                <a:solidFill>
                  <a:srgbClr val="00B050"/>
                </a:solidFill>
              </a:rPr>
              <a:t>„Betreuung war super! Die Organisation an der UC Davis schien mir sehr strukturiert. Christine Munsterman stand stets für Fragen zur Verfügung und unterstützte tatkräftig, wenn es Unklarheiten gab. Meine Betreuung vor Ort im Labor war ebenfalls sehr gut. Ich wurde aktiv in die Arbeit integriert und durfte auch schnell eigenstätig Arbeiten erledigen, habe mich aber niemals allein gelassen gefühlt.“ (Mert 2025)</a:t>
            </a:r>
            <a:br>
              <a:rPr lang="de-DE" sz="1600" i="1" dirty="0">
                <a:solidFill>
                  <a:srgbClr val="00B050"/>
                </a:solidFill>
              </a:rPr>
            </a:br>
            <a:br>
              <a:rPr lang="de-DE" sz="1600" i="1" dirty="0">
                <a:solidFill>
                  <a:srgbClr val="00B050"/>
                </a:solidFill>
              </a:rPr>
            </a:br>
            <a:r>
              <a:rPr lang="de-DE" sz="1600" i="1" dirty="0">
                <a:solidFill>
                  <a:srgbClr val="C00000"/>
                </a:solidFill>
              </a:rPr>
              <a:t>MSU </a:t>
            </a:r>
            <a:r>
              <a:rPr lang="de-DE" sz="1600" i="1">
                <a:solidFill>
                  <a:srgbClr val="C00000"/>
                </a:solidFill>
              </a:rPr>
              <a:t>(Merle 2025): </a:t>
            </a:r>
            <a:r>
              <a:rPr lang="de-DE" sz="1600" i="1" dirty="0">
                <a:solidFill>
                  <a:srgbClr val="C00000"/>
                </a:solidFill>
              </a:rPr>
              <a:t>„Betreuung: Ganz lieb! Wurde bei meiner Anreise vom Bus abgeholt und auch an meinem ersten Tag. Integration in das Summerprogramm: Top! Wir hatten Seminare als Gruppe zusammen und ich konnte sehr schnell Kontakte knüpfen.“</a:t>
            </a:r>
            <a:br>
              <a:rPr lang="de-DE" dirty="0"/>
            </a:br>
            <a:br>
              <a:rPr lang="de-DE" dirty="0"/>
            </a:br>
            <a:endParaRPr lang="de-DE" altLang="de-DE" sz="2000" b="1" dirty="0">
              <a:solidFill>
                <a:schemeClr val="tx2">
                  <a:lumMod val="75000"/>
                  <a:lumOff val="25000"/>
                </a:schemeClr>
              </a:solidFill>
            </a:endParaRPr>
          </a:p>
        </p:txBody>
      </p:sp>
      <p:sp>
        <p:nvSpPr>
          <p:cNvPr id="9220" name="Rectangle 12416">
            <a:extLst>
              <a:ext uri="{FF2B5EF4-FFF2-40B4-BE49-F238E27FC236}">
                <a16:creationId xmlns:a16="http://schemas.microsoft.com/office/drawing/2014/main" id="{46507FFC-CAC0-CC5D-43C4-329ADBE06FF8}"/>
              </a:ext>
            </a:extLst>
          </p:cNvPr>
          <p:cNvSpPr>
            <a:spLocks noChangeArrowheads="1"/>
          </p:cNvSpPr>
          <p:nvPr/>
        </p:nvSpPr>
        <p:spPr bwMode="auto">
          <a:xfrm>
            <a:off x="609600" y="2286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800" b="1" dirty="0">
                <a:solidFill>
                  <a:schemeClr val="bg2"/>
                </a:solidFill>
                <a:latin typeface="Arial" panose="020B0604020202020204" pitchFamily="34" charset="0"/>
              </a:rPr>
              <a:t>Feedback von den Studierenden</a:t>
            </a:r>
          </a:p>
        </p:txBody>
      </p:sp>
    </p:spTree>
    <p:extLst>
      <p:ext uri="{BB962C8B-B14F-4D97-AF65-F5344CB8AC3E}">
        <p14:creationId xmlns:p14="http://schemas.microsoft.com/office/powerpoint/2010/main" val="3135616009"/>
      </p:ext>
    </p:extLst>
  </p:cSld>
  <p:clrMapOvr>
    <a:masterClrMapping/>
  </p:clrMapOvr>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758</Words>
  <Application>Microsoft Office PowerPoint</Application>
  <PresentationFormat>Bildschirmpräsentation (4:3)</PresentationFormat>
  <Paragraphs>39</Paragraphs>
  <Slides>7</Slides>
  <Notes>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7</vt:i4>
      </vt:variant>
    </vt:vector>
  </HeadingPairs>
  <TitlesOfParts>
    <vt:vector size="10" baseType="lpstr">
      <vt:lpstr>Times New Roman</vt:lpstr>
      <vt:lpstr>Arial</vt:lpstr>
      <vt:lpstr>Standarddesign</vt:lpstr>
      <vt:lpstr>Stipendien für Forschungsaufenthalte an in Cornell und anderen US-Unis   Veterinary Investigation &amp; Leadership Program (VILP) Boehringer Ingelheim Veterinary Scholars Program - BIVSP</vt:lpstr>
      <vt:lpstr> - 2 Studierende der TiHo   - Zeitraum:   1. Juni 2026 bis 10. August 2026  - Teilnehmende: Studierende im 6.  oder 8. Semester   (Bewerbung im 5. oder 7. Semester)  - Finanzierung mit 7.700 US-Dollar  durch die TiHo  - Symposium mit Posterpräsentation   der Ergebnisse   Anfang August 2026    </vt:lpstr>
      <vt:lpstr>Bearbeitung eines Forschungsprojektes an einer Universität in den USA (außer Cornell) für Studierende der Tiermedizin  - 2 Studierende der TiHo    - Zeitraum: Mai bis August   (10 - 12 Wochen, je nach Uni und Projekt)  - Teilnehmende: Studierende im 6.  oder 8. Semester   (Bewerbung im 5. oder 7. Semester)  - Finanzierung mit 7.700 US-Dollar  durch Boehringer Ingelheim  - Symposium mit Posterpräsentation   der Ergebnisse   Anfang August 2026    </vt:lpstr>
      <vt:lpstr>  </vt:lpstr>
      <vt:lpstr>Englische Bewerbung an der TiHo bis 01. Dezember an den  Präsidenten der TiHo  Auswahl durch das Präsidium im Dezember    Weitere Information und Beratung - Frau Dr. Müller-Berger  Bewerbung im Januar direkt bei der Universität in den USA   In der Regel kein Zeitverlust im  Studium - Absprache mit  Studierendensekretariat  der TiHo und Dozenten!   </vt:lpstr>
      <vt:lpstr> Bewerbung an der TiHo an das Präsidium  über Frau Dr. Müller-Berger   E-Mail:  suzanne.mueller-berger@tiho-hannover.de  oder praesident@tiho-hannover.de Tel: 0511/ 953-8004  Unterlagen Englisch (wird bei der Bewerbung in den USA auch noch benötigt) - Lebenslauf  - Studienzeugnisse - Motivationsschreiben - 2 Referenzschreiben von TiHo-Professoren/innen, die Ihr Interesse für die Forschung und Ihre Motivation bestätigen   https://www.tiho-hannover.de/interner-bereich/service/service-fuer-studierende/boehringer-ingelheim-veterinary-scholarship-programm-bivsp </vt:lpstr>
      <vt:lpstr>   Insgesamt würde ich sagen, dass der Umgang an der OSU sehr persönlich ist da es sich um ein kleines College handelt. Selbstständigkeit und proaktiv zu sein, ist auf jeden Fall wichtig. Mir hat es sehr gut gefallen und ich kann es nur sehr empfehlen. Außerdem ist die Landschaft im Pacific North West traumhaft!“ (Lukas, 2023)  „Ich empfand die Betreuung während des Projekts an der Texas AM als gut und weitreichend. Die Programmkoordinatorin des Summerprogramms stand immer zur Verfügung, falls Unklarheiten oder Fragen aufkamen. Sie war immer sehr zuverlässig und schnell erreichbar. Mein Mentor hat mich fachlich und außerhalb des Projekts sehr gut betreut, war immer erreichbar und verfügbar, falls ich ein Problem hatte.“ (Paul 2025)  „Betreuung war super! Die Organisation an der UC Davis schien mir sehr strukturiert. Christine Munsterman stand stets für Fragen zur Verfügung und unterstützte tatkräftig, wenn es Unklarheiten gab. Meine Betreuung vor Ort im Labor war ebenfalls sehr gut. Ich wurde aktiv in die Arbeit integriert und durfte auch schnell eigenstätig Arbeiten erledigen, habe mich aber niemals allein gelassen gefühlt.“ (Mert 2025)  MSU (Merle 2025): „Betreuung: Ganz lieb! Wurde bei meiner Anreise vom Bus abgeholt und auch an meinem ersten Tag. Integration in das Summerprogramm: Top! Wir hatten Seminare als Gruppe zusammen und ich konnte sehr schnell Kontakte knüpfen.“  </vt:lpstr>
    </vt:vector>
  </TitlesOfParts>
  <Company>security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wendweb</dc:creator>
  <cp:lastModifiedBy>Müller-Berger, Suzanne</cp:lastModifiedBy>
  <cp:revision>174</cp:revision>
  <cp:lastPrinted>2017-04-10T09:48:53Z</cp:lastPrinted>
  <dcterms:created xsi:type="dcterms:W3CDTF">2010-07-19T10:21:13Z</dcterms:created>
  <dcterms:modified xsi:type="dcterms:W3CDTF">2025-10-22T10:45:22Z</dcterms:modified>
</cp:coreProperties>
</file>