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9" r:id="rId5"/>
    <p:sldId id="257"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use, Ute" initials="KU" lastIdx="2" clrIdx="0">
    <p:extLst>
      <p:ext uri="{19B8F6BF-5375-455C-9EA6-DF929625EA0E}">
        <p15:presenceInfo xmlns:p15="http://schemas.microsoft.com/office/powerpoint/2012/main" userId="S-1-5-21-3207126445-947024018-4195097658-162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3" d="100"/>
          <a:sy n="123" d="100"/>
        </p:scale>
        <p:origin x="114"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1-24T15:16:43.508" idx="2">
    <p:pos x="10" y="10"/>
    <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50458826-CA8D-473E-AA40-60A231EC117D}" type="datetimeFigureOut">
              <a:rPr lang="de-DE" smtClean="0"/>
              <a:t>05.06.2023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8451BC7-142D-4BA5-997D-2EAD2A85E191}" type="slidenum">
              <a:rPr lang="de-DE" smtClean="0"/>
              <a:t>‹Nr.›</a:t>
            </a:fld>
            <a:endParaRPr lang="de-DE"/>
          </a:p>
        </p:txBody>
      </p:sp>
    </p:spTree>
    <p:extLst>
      <p:ext uri="{BB962C8B-B14F-4D97-AF65-F5344CB8AC3E}">
        <p14:creationId xmlns:p14="http://schemas.microsoft.com/office/powerpoint/2010/main" val="3372813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0458826-CA8D-473E-AA40-60A231EC117D}" type="datetimeFigureOut">
              <a:rPr lang="de-DE" smtClean="0"/>
              <a:t>05.06.2023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8451BC7-142D-4BA5-997D-2EAD2A85E191}" type="slidenum">
              <a:rPr lang="de-DE" smtClean="0"/>
              <a:t>‹Nr.›</a:t>
            </a:fld>
            <a:endParaRPr lang="de-DE"/>
          </a:p>
        </p:txBody>
      </p:sp>
    </p:spTree>
    <p:extLst>
      <p:ext uri="{BB962C8B-B14F-4D97-AF65-F5344CB8AC3E}">
        <p14:creationId xmlns:p14="http://schemas.microsoft.com/office/powerpoint/2010/main" val="262193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0458826-CA8D-473E-AA40-60A231EC117D}" type="datetimeFigureOut">
              <a:rPr lang="de-DE" smtClean="0"/>
              <a:t>05.06.2023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8451BC7-142D-4BA5-997D-2EAD2A85E191}" type="slidenum">
              <a:rPr lang="de-DE" smtClean="0"/>
              <a:t>‹Nr.›</a:t>
            </a:fld>
            <a:endParaRPr lang="de-DE"/>
          </a:p>
        </p:txBody>
      </p:sp>
    </p:spTree>
    <p:extLst>
      <p:ext uri="{BB962C8B-B14F-4D97-AF65-F5344CB8AC3E}">
        <p14:creationId xmlns:p14="http://schemas.microsoft.com/office/powerpoint/2010/main" val="3679464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0458826-CA8D-473E-AA40-60A231EC117D}" type="datetimeFigureOut">
              <a:rPr lang="de-DE" smtClean="0"/>
              <a:t>05.06.2023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8451BC7-142D-4BA5-997D-2EAD2A85E191}" type="slidenum">
              <a:rPr lang="de-DE" smtClean="0"/>
              <a:t>‹Nr.›</a:t>
            </a:fld>
            <a:endParaRPr lang="de-DE"/>
          </a:p>
        </p:txBody>
      </p:sp>
    </p:spTree>
    <p:extLst>
      <p:ext uri="{BB962C8B-B14F-4D97-AF65-F5344CB8AC3E}">
        <p14:creationId xmlns:p14="http://schemas.microsoft.com/office/powerpoint/2010/main" val="1926107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50458826-CA8D-473E-AA40-60A231EC117D}" type="datetimeFigureOut">
              <a:rPr lang="de-DE" smtClean="0"/>
              <a:t>05.06.2023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8451BC7-142D-4BA5-997D-2EAD2A85E191}" type="slidenum">
              <a:rPr lang="de-DE" smtClean="0"/>
              <a:t>‹Nr.›</a:t>
            </a:fld>
            <a:endParaRPr lang="de-DE"/>
          </a:p>
        </p:txBody>
      </p:sp>
    </p:spTree>
    <p:extLst>
      <p:ext uri="{BB962C8B-B14F-4D97-AF65-F5344CB8AC3E}">
        <p14:creationId xmlns:p14="http://schemas.microsoft.com/office/powerpoint/2010/main" val="1977751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50458826-CA8D-473E-AA40-60A231EC117D}" type="datetimeFigureOut">
              <a:rPr lang="de-DE" smtClean="0"/>
              <a:t>05.06.2023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8451BC7-142D-4BA5-997D-2EAD2A85E191}" type="slidenum">
              <a:rPr lang="de-DE" smtClean="0"/>
              <a:t>‹Nr.›</a:t>
            </a:fld>
            <a:endParaRPr lang="de-DE"/>
          </a:p>
        </p:txBody>
      </p:sp>
    </p:spTree>
    <p:extLst>
      <p:ext uri="{BB962C8B-B14F-4D97-AF65-F5344CB8AC3E}">
        <p14:creationId xmlns:p14="http://schemas.microsoft.com/office/powerpoint/2010/main" val="73461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50458826-CA8D-473E-AA40-60A231EC117D}" type="datetimeFigureOut">
              <a:rPr lang="de-DE" smtClean="0"/>
              <a:t>05.06.2023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A8451BC7-142D-4BA5-997D-2EAD2A85E191}" type="slidenum">
              <a:rPr lang="de-DE" smtClean="0"/>
              <a:t>‹Nr.›</a:t>
            </a:fld>
            <a:endParaRPr lang="de-DE"/>
          </a:p>
        </p:txBody>
      </p:sp>
    </p:spTree>
    <p:extLst>
      <p:ext uri="{BB962C8B-B14F-4D97-AF65-F5344CB8AC3E}">
        <p14:creationId xmlns:p14="http://schemas.microsoft.com/office/powerpoint/2010/main" val="3725749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50458826-CA8D-473E-AA40-60A231EC117D}" type="datetimeFigureOut">
              <a:rPr lang="de-DE" smtClean="0"/>
              <a:t>05.06.2023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A8451BC7-142D-4BA5-997D-2EAD2A85E191}" type="slidenum">
              <a:rPr lang="de-DE" smtClean="0"/>
              <a:t>‹Nr.›</a:t>
            </a:fld>
            <a:endParaRPr lang="de-DE"/>
          </a:p>
        </p:txBody>
      </p:sp>
    </p:spTree>
    <p:extLst>
      <p:ext uri="{BB962C8B-B14F-4D97-AF65-F5344CB8AC3E}">
        <p14:creationId xmlns:p14="http://schemas.microsoft.com/office/powerpoint/2010/main" val="2914432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0458826-CA8D-473E-AA40-60A231EC117D}" type="datetimeFigureOut">
              <a:rPr lang="de-DE" smtClean="0"/>
              <a:t>05.06.2023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A8451BC7-142D-4BA5-997D-2EAD2A85E191}" type="slidenum">
              <a:rPr lang="de-DE" smtClean="0"/>
              <a:t>‹Nr.›</a:t>
            </a:fld>
            <a:endParaRPr lang="de-DE"/>
          </a:p>
        </p:txBody>
      </p:sp>
    </p:spTree>
    <p:extLst>
      <p:ext uri="{BB962C8B-B14F-4D97-AF65-F5344CB8AC3E}">
        <p14:creationId xmlns:p14="http://schemas.microsoft.com/office/powerpoint/2010/main" val="2290612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50458826-CA8D-473E-AA40-60A231EC117D}" type="datetimeFigureOut">
              <a:rPr lang="de-DE" smtClean="0"/>
              <a:t>05.06.2023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8451BC7-142D-4BA5-997D-2EAD2A85E191}" type="slidenum">
              <a:rPr lang="de-DE" smtClean="0"/>
              <a:t>‹Nr.›</a:t>
            </a:fld>
            <a:endParaRPr lang="de-DE"/>
          </a:p>
        </p:txBody>
      </p:sp>
    </p:spTree>
    <p:extLst>
      <p:ext uri="{BB962C8B-B14F-4D97-AF65-F5344CB8AC3E}">
        <p14:creationId xmlns:p14="http://schemas.microsoft.com/office/powerpoint/2010/main" val="3632070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50458826-CA8D-473E-AA40-60A231EC117D}" type="datetimeFigureOut">
              <a:rPr lang="de-DE" smtClean="0"/>
              <a:t>05.06.2023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8451BC7-142D-4BA5-997D-2EAD2A85E191}" type="slidenum">
              <a:rPr lang="de-DE" smtClean="0"/>
              <a:t>‹Nr.›</a:t>
            </a:fld>
            <a:endParaRPr lang="de-DE"/>
          </a:p>
        </p:txBody>
      </p:sp>
    </p:spTree>
    <p:extLst>
      <p:ext uri="{BB962C8B-B14F-4D97-AF65-F5344CB8AC3E}">
        <p14:creationId xmlns:p14="http://schemas.microsoft.com/office/powerpoint/2010/main" val="392680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458826-CA8D-473E-AA40-60A231EC117D}" type="datetimeFigureOut">
              <a:rPr lang="de-DE" smtClean="0"/>
              <a:t>05.06.2023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451BC7-142D-4BA5-997D-2EAD2A85E191}" type="slidenum">
              <a:rPr lang="de-DE" smtClean="0"/>
              <a:t>‹Nr.›</a:t>
            </a:fld>
            <a:endParaRPr lang="de-DE"/>
          </a:p>
        </p:txBody>
      </p:sp>
    </p:spTree>
    <p:extLst>
      <p:ext uri="{BB962C8B-B14F-4D97-AF65-F5344CB8AC3E}">
        <p14:creationId xmlns:p14="http://schemas.microsoft.com/office/powerpoint/2010/main" val="4908686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www.justiz.nrw.de/nrwe/olgs/duesseldorf/j2011/VII_Verg_73_11beschluss20111228.html"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887505"/>
            <a:ext cx="9144000" cy="1708057"/>
          </a:xfrm>
        </p:spPr>
        <p:txBody>
          <a:bodyPr>
            <a:normAutofit fontScale="90000"/>
          </a:bodyPr>
          <a:lstStyle/>
          <a:p>
            <a:r>
              <a:rPr lang="de-DE" sz="4800" dirty="0" smtClean="0"/>
              <a:t>Beschaffungen in Drittmittelprojekten </a:t>
            </a:r>
            <a:br>
              <a:rPr lang="de-DE" sz="4800" dirty="0" smtClean="0"/>
            </a:br>
            <a:r>
              <a:rPr lang="de-DE" sz="4800" dirty="0" smtClean="0"/>
              <a:t>(Antragsforschung)</a:t>
            </a:r>
            <a:endParaRPr lang="de-DE" sz="4800" dirty="0"/>
          </a:p>
        </p:txBody>
      </p:sp>
      <p:sp>
        <p:nvSpPr>
          <p:cNvPr id="3" name="Untertitel 2"/>
          <p:cNvSpPr>
            <a:spLocks noGrp="1"/>
          </p:cNvSpPr>
          <p:nvPr>
            <p:ph type="subTitle" idx="1"/>
          </p:nvPr>
        </p:nvSpPr>
        <p:spPr>
          <a:xfrm>
            <a:off x="5593976" y="3602038"/>
            <a:ext cx="5074024" cy="1655762"/>
          </a:xfrm>
        </p:spPr>
        <p:txBody>
          <a:bodyPr/>
          <a:lstStyle/>
          <a:p>
            <a:r>
              <a:rPr lang="de-DE" dirty="0" smtClean="0"/>
              <a:t>Vergaberecht, Zuwendungsrecht, VgV, GWB, UVg</a:t>
            </a:r>
            <a:r>
              <a:rPr lang="de-DE" dirty="0"/>
              <a:t>O</a:t>
            </a:r>
            <a:r>
              <a:rPr lang="de-DE" dirty="0" smtClean="0"/>
              <a:t>, </a:t>
            </a:r>
            <a:r>
              <a:rPr lang="de-DE" dirty="0" err="1" smtClean="0"/>
              <a:t>AnBest</a:t>
            </a:r>
            <a:r>
              <a:rPr lang="de-DE" dirty="0" smtClean="0"/>
              <a:t>-P, NABF, </a:t>
            </a:r>
            <a:r>
              <a:rPr lang="de-DE" dirty="0" err="1" smtClean="0"/>
              <a:t>AnBest</a:t>
            </a:r>
            <a:r>
              <a:rPr lang="de-DE" dirty="0" smtClean="0"/>
              <a:t>-ELER……</a:t>
            </a:r>
            <a:endParaRPr lang="de-DE" dirty="0"/>
          </a:p>
          <a:p>
            <a:r>
              <a:rPr lang="de-DE" dirty="0" smtClean="0"/>
              <a:t>Wer soll das alles verstehen? </a:t>
            </a:r>
            <a:endParaRPr lang="de-DE" dirty="0"/>
          </a:p>
        </p:txBody>
      </p:sp>
      <p:pic>
        <p:nvPicPr>
          <p:cNvPr id="4" name="Grafik 3" descr="https://i0.wp.com/das-krankenhaus-der-zukunft.de/wp-content/uploads/2022/10/man-7355107_1920.jpg?resize=720%2C380&amp;ssl=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602038"/>
            <a:ext cx="3577046" cy="1959428"/>
          </a:xfrm>
          <a:prstGeom prst="rect">
            <a:avLst/>
          </a:prstGeom>
          <a:noFill/>
          <a:ln>
            <a:noFill/>
          </a:ln>
        </p:spPr>
      </p:pic>
    </p:spTree>
    <p:extLst>
      <p:ext uri="{BB962C8B-B14F-4D97-AF65-F5344CB8AC3E}">
        <p14:creationId xmlns:p14="http://schemas.microsoft.com/office/powerpoint/2010/main" val="453667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48413" y="805243"/>
            <a:ext cx="10916240" cy="424731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de-DE" b="1" dirty="0" smtClean="0"/>
              <a:t>Lösung: </a:t>
            </a:r>
          </a:p>
          <a:p>
            <a:r>
              <a:rPr lang="de-DE" b="1" dirty="0" smtClean="0"/>
              <a:t>Aufträge in Drittmittelprojekten sicher abrechnen und Gelder behalten! </a:t>
            </a:r>
          </a:p>
          <a:p>
            <a:endParaRPr lang="de-DE" dirty="0" smtClean="0"/>
          </a:p>
          <a:p>
            <a:pPr marL="285750" indent="-285750">
              <a:buFont typeface="Arial" panose="020B0604020202020204" pitchFamily="34" charset="0"/>
              <a:buChar char="•"/>
            </a:pPr>
            <a:r>
              <a:rPr lang="de-DE" dirty="0" smtClean="0"/>
              <a:t>Sorgfältige Vorüberlegung bereits bei der Antragstellung und ggf. Einbeziehung der zuständigen Kollegen/innen in der Drittmittelabteilung und ggf. Einkauf (siehe auch Rundschreiben vom zur Zusammenarbeit mit Dritten in Drittmittelprojekten)</a:t>
            </a:r>
          </a:p>
          <a:p>
            <a:endParaRPr lang="de-DE" dirty="0"/>
          </a:p>
          <a:p>
            <a:pPr marL="285750" indent="-285750">
              <a:buFont typeface="Arial" panose="020B0604020202020204" pitchFamily="34" charset="0"/>
              <a:buChar char="•"/>
            </a:pPr>
            <a:r>
              <a:rPr lang="de-DE" dirty="0" smtClean="0"/>
              <a:t>Zuwendungsbescheid inklusive aller Nebenbestimmungen bis zum Ende sorgfältig lesen und bei Unsicherheiten die Drittmittelabteilung kontaktieren. </a:t>
            </a:r>
          </a:p>
          <a:p>
            <a:r>
              <a:rPr lang="de-DE" dirty="0" smtClean="0"/>
              <a:t>     Die Bewilligung daraufhin prüfen, welche Art von vergaberechtlichen Auflagen zu erfüllen sind. Bei Fragen gerne </a:t>
            </a:r>
          </a:p>
          <a:p>
            <a:r>
              <a:rPr lang="de-DE" dirty="0"/>
              <a:t> </a:t>
            </a:r>
            <a:r>
              <a:rPr lang="de-DE" dirty="0" smtClean="0"/>
              <a:t>    direkt Kontakt mit der Stabstelle Einkauf aufnehmen</a:t>
            </a:r>
          </a:p>
          <a:p>
            <a:pPr marL="285750" indent="-285750">
              <a:buFont typeface="Arial" panose="020B0604020202020204" pitchFamily="34" charset="0"/>
              <a:buChar char="•"/>
            </a:pPr>
            <a:r>
              <a:rPr lang="de-DE" dirty="0" smtClean="0"/>
              <a:t>Rechtzeitige Erstellung der Leistungsbeschreibung, gemeinsame Konzeption des Vergabeverfahrens (im Zweifel öffentliche Ausschreibung direkt nach Vorlage der Bewilligung, Begründung einer Direktvergabe mit Markterkundung verursacht meist größeren Aufwand)</a:t>
            </a:r>
            <a:endParaRPr lang="de-DE" b="1" dirty="0" smtClean="0"/>
          </a:p>
          <a:p>
            <a:pPr marL="285750" indent="-285750">
              <a:buFontTx/>
              <a:buChar char="-"/>
            </a:pPr>
            <a:endParaRPr lang="de-DE" b="1" dirty="0"/>
          </a:p>
        </p:txBody>
      </p:sp>
    </p:spTree>
    <p:extLst>
      <p:ext uri="{BB962C8B-B14F-4D97-AF65-F5344CB8AC3E}">
        <p14:creationId xmlns:p14="http://schemas.microsoft.com/office/powerpoint/2010/main" val="227661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stretch>
            <a:fillRect/>
          </a:stretch>
        </p:blipFill>
        <p:spPr>
          <a:xfrm>
            <a:off x="981686" y="1692823"/>
            <a:ext cx="9603398" cy="3324651"/>
          </a:xfrm>
          <a:prstGeom prst="rect">
            <a:avLst/>
          </a:prstGeom>
        </p:spPr>
      </p:pic>
      <p:sp>
        <p:nvSpPr>
          <p:cNvPr id="3" name="Textfeld 2"/>
          <p:cNvSpPr txBox="1"/>
          <p:nvPr/>
        </p:nvSpPr>
        <p:spPr>
          <a:xfrm>
            <a:off x="797169" y="719016"/>
            <a:ext cx="7026031" cy="892552"/>
          </a:xfrm>
          <a:prstGeom prst="rect">
            <a:avLst/>
          </a:prstGeom>
          <a:noFill/>
        </p:spPr>
        <p:txBody>
          <a:bodyPr wrap="square" rtlCol="0">
            <a:spAutoFit/>
          </a:bodyPr>
          <a:lstStyle/>
          <a:p>
            <a:r>
              <a:rPr lang="de-DE" sz="2800" dirty="0" smtClean="0"/>
              <a:t>Ablauf eines Vergabeverfahrens: </a:t>
            </a:r>
            <a:endParaRPr lang="de-DE" sz="2800" dirty="0"/>
          </a:p>
          <a:p>
            <a:endParaRPr lang="de-DE" sz="2400" dirty="0"/>
          </a:p>
        </p:txBody>
      </p:sp>
      <p:sp>
        <p:nvSpPr>
          <p:cNvPr id="5" name="Textfeld 4"/>
          <p:cNvSpPr txBox="1"/>
          <p:nvPr/>
        </p:nvSpPr>
        <p:spPr>
          <a:xfrm>
            <a:off x="722069" y="5392615"/>
            <a:ext cx="9863015" cy="954107"/>
          </a:xfrm>
          <a:prstGeom prst="rect">
            <a:avLst/>
          </a:prstGeom>
          <a:noFill/>
        </p:spPr>
        <p:txBody>
          <a:bodyPr wrap="square" rtlCol="0">
            <a:spAutoFit/>
          </a:bodyPr>
          <a:lstStyle/>
          <a:p>
            <a:r>
              <a:rPr lang="de-DE" sz="1400" dirty="0" smtClean="0"/>
              <a:t>Die Erstellung der Leistungsbeschreibung und die Marktrecherche und ggf. auch eine Ex-Ante-Bekanntmachung zur Akquise von geeigneten Bewerbern könnten bereits vor Bewilligung erledigt werden, ggf. sobald vom Geldgeber Zusage in Aussicht gestellt wird, so dass direkt nach Eingang der Bewilligung in die nächste Phase (Veröffentlichung Ausschreibung/Angebotsabfrage) gestartet werden kann. </a:t>
            </a:r>
            <a:endParaRPr lang="de-DE" sz="1400" dirty="0"/>
          </a:p>
        </p:txBody>
      </p:sp>
    </p:spTree>
    <p:extLst>
      <p:ext uri="{BB962C8B-B14F-4D97-AF65-F5344CB8AC3E}">
        <p14:creationId xmlns:p14="http://schemas.microsoft.com/office/powerpoint/2010/main" val="20785634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stretch>
            <a:fillRect/>
          </a:stretch>
        </p:blipFill>
        <p:spPr>
          <a:xfrm>
            <a:off x="443400" y="648677"/>
            <a:ext cx="9202011" cy="5041167"/>
          </a:xfrm>
          <a:prstGeom prst="rect">
            <a:avLst/>
          </a:prstGeom>
        </p:spPr>
      </p:pic>
      <p:sp>
        <p:nvSpPr>
          <p:cNvPr id="3" name="Textfeld 2"/>
          <p:cNvSpPr txBox="1"/>
          <p:nvPr/>
        </p:nvSpPr>
        <p:spPr>
          <a:xfrm>
            <a:off x="7260492" y="3274646"/>
            <a:ext cx="1852246" cy="1169551"/>
          </a:xfrm>
          <a:prstGeom prst="rect">
            <a:avLst/>
          </a:prstGeom>
          <a:noFill/>
        </p:spPr>
        <p:txBody>
          <a:bodyPr wrap="square" rtlCol="0">
            <a:spAutoFit/>
          </a:bodyPr>
          <a:lstStyle/>
          <a:p>
            <a:r>
              <a:rPr lang="de-DE" sz="1400" dirty="0" smtClean="0"/>
              <a:t>Angebotsfrist je nach Umfang der Leistung ca. 14 Tage, einfache Lieferleistung ggf. kürzer</a:t>
            </a:r>
            <a:endParaRPr lang="de-DE" sz="1400" dirty="0"/>
          </a:p>
        </p:txBody>
      </p:sp>
      <p:sp>
        <p:nvSpPr>
          <p:cNvPr id="6" name="Textfeld 5"/>
          <p:cNvSpPr txBox="1"/>
          <p:nvPr/>
        </p:nvSpPr>
        <p:spPr>
          <a:xfrm>
            <a:off x="7260492" y="1463798"/>
            <a:ext cx="1797538" cy="523220"/>
          </a:xfrm>
          <a:prstGeom prst="rect">
            <a:avLst/>
          </a:prstGeom>
          <a:noFill/>
        </p:spPr>
        <p:txBody>
          <a:bodyPr wrap="square" rtlCol="0">
            <a:spAutoFit/>
          </a:bodyPr>
          <a:lstStyle/>
          <a:p>
            <a:r>
              <a:rPr lang="de-DE" sz="1400" dirty="0" smtClean="0"/>
              <a:t>Je nach Ergebnis der Marktrecherche</a:t>
            </a:r>
            <a:endParaRPr lang="de-DE" sz="1400" dirty="0"/>
          </a:p>
        </p:txBody>
      </p:sp>
    </p:spTree>
    <p:extLst>
      <p:ext uri="{BB962C8B-B14F-4D97-AF65-F5344CB8AC3E}">
        <p14:creationId xmlns:p14="http://schemas.microsoft.com/office/powerpoint/2010/main" val="16586267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stretch>
            <a:fillRect/>
          </a:stretch>
        </p:blipFill>
        <p:spPr>
          <a:xfrm>
            <a:off x="2151793" y="796485"/>
            <a:ext cx="7003927" cy="4380996"/>
          </a:xfrm>
          <a:prstGeom prst="rect">
            <a:avLst/>
          </a:prstGeom>
        </p:spPr>
      </p:pic>
      <p:sp>
        <p:nvSpPr>
          <p:cNvPr id="3" name="Textfeld 2"/>
          <p:cNvSpPr txBox="1"/>
          <p:nvPr/>
        </p:nvSpPr>
        <p:spPr>
          <a:xfrm>
            <a:off x="414216" y="1709149"/>
            <a:ext cx="1578707" cy="1015663"/>
          </a:xfrm>
          <a:prstGeom prst="rect">
            <a:avLst/>
          </a:prstGeom>
          <a:noFill/>
        </p:spPr>
        <p:txBody>
          <a:bodyPr wrap="square" rtlCol="0">
            <a:spAutoFit/>
          </a:bodyPr>
          <a:lstStyle/>
          <a:p>
            <a:r>
              <a:rPr lang="de-DE" sz="1200" dirty="0" smtClean="0"/>
              <a:t>Formell: Einkauf</a:t>
            </a:r>
          </a:p>
          <a:p>
            <a:r>
              <a:rPr lang="de-DE" sz="1200" dirty="0"/>
              <a:t>i</a:t>
            </a:r>
            <a:r>
              <a:rPr lang="de-DE" sz="1200" dirty="0" smtClean="0"/>
              <a:t>nhaltlich/fachlich Hochschuleinrichtung nach vorher festgelegten Kriterien</a:t>
            </a:r>
            <a:endParaRPr lang="de-DE" sz="1200" dirty="0"/>
          </a:p>
        </p:txBody>
      </p:sp>
      <p:sp>
        <p:nvSpPr>
          <p:cNvPr id="4" name="Textfeld 3"/>
          <p:cNvSpPr txBox="1"/>
          <p:nvPr/>
        </p:nvSpPr>
        <p:spPr>
          <a:xfrm>
            <a:off x="9779608" y="1709149"/>
            <a:ext cx="1870565" cy="1200329"/>
          </a:xfrm>
          <a:prstGeom prst="rect">
            <a:avLst/>
          </a:prstGeom>
          <a:noFill/>
        </p:spPr>
        <p:txBody>
          <a:bodyPr wrap="square" rtlCol="0">
            <a:spAutoFit/>
          </a:bodyPr>
          <a:lstStyle/>
          <a:p>
            <a:r>
              <a:rPr lang="de-DE" sz="1200" dirty="0" smtClean="0"/>
              <a:t>Ggf. auch Bemusterung oder Präsentation möglich</a:t>
            </a:r>
          </a:p>
          <a:p>
            <a:r>
              <a:rPr lang="de-DE" sz="1200" dirty="0" smtClean="0"/>
              <a:t>Bei Verhandlungsvergaben kann hier auch über den Angebotsinhalt verhandelt werden. </a:t>
            </a:r>
            <a:endParaRPr lang="de-DE" sz="1200" dirty="0"/>
          </a:p>
        </p:txBody>
      </p:sp>
      <p:cxnSp>
        <p:nvCxnSpPr>
          <p:cNvPr id="6" name="Gerade Verbindung mit Pfeil 5"/>
          <p:cNvCxnSpPr/>
          <p:nvPr/>
        </p:nvCxnSpPr>
        <p:spPr>
          <a:xfrm>
            <a:off x="8604738" y="1946031"/>
            <a:ext cx="1016000"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H="1">
            <a:off x="1992923" y="1946031"/>
            <a:ext cx="1820985"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feld 10"/>
          <p:cNvSpPr txBox="1"/>
          <p:nvPr/>
        </p:nvSpPr>
        <p:spPr>
          <a:xfrm>
            <a:off x="1144954" y="3576816"/>
            <a:ext cx="3399692" cy="461665"/>
          </a:xfrm>
          <a:prstGeom prst="rect">
            <a:avLst/>
          </a:prstGeom>
          <a:noFill/>
        </p:spPr>
        <p:txBody>
          <a:bodyPr wrap="square" rtlCol="0">
            <a:spAutoFit/>
          </a:bodyPr>
          <a:lstStyle/>
          <a:p>
            <a:r>
              <a:rPr lang="de-DE" sz="1200" dirty="0" smtClean="0"/>
              <a:t>bei Aufträgen über 20.000 Euro Informations- und Wartepflicht 10 Tage beachten!</a:t>
            </a:r>
            <a:endParaRPr lang="de-DE" sz="1200" dirty="0"/>
          </a:p>
        </p:txBody>
      </p:sp>
      <p:sp>
        <p:nvSpPr>
          <p:cNvPr id="12" name="Pfeil nach rechts 11"/>
          <p:cNvSpPr/>
          <p:nvPr/>
        </p:nvSpPr>
        <p:spPr>
          <a:xfrm>
            <a:off x="4415692" y="3665415"/>
            <a:ext cx="25790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820264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39632" y="1312985"/>
            <a:ext cx="7260492" cy="2677656"/>
          </a:xfrm>
          <a:prstGeom prst="rect">
            <a:avLst/>
          </a:prstGeom>
          <a:noFill/>
        </p:spPr>
        <p:txBody>
          <a:bodyPr wrap="square" rtlCol="0">
            <a:spAutoFit/>
          </a:bodyPr>
          <a:lstStyle/>
          <a:p>
            <a:r>
              <a:rPr lang="de-DE" sz="2400" dirty="0" smtClean="0"/>
              <a:t>Vielen Dank für Ihre Aufmerksamkeit. </a:t>
            </a:r>
          </a:p>
          <a:p>
            <a:endParaRPr lang="de-DE" sz="2400" dirty="0"/>
          </a:p>
          <a:p>
            <a:r>
              <a:rPr lang="de-DE" sz="2400" dirty="0" smtClean="0"/>
              <a:t>Fragen beantworten wir gerne! </a:t>
            </a:r>
          </a:p>
          <a:p>
            <a:endParaRPr lang="de-DE" sz="2400" dirty="0" smtClean="0"/>
          </a:p>
          <a:p>
            <a:r>
              <a:rPr lang="de-DE" sz="2400" dirty="0" smtClean="0"/>
              <a:t>Ihre Stabstelle Einkauf der TiHo</a:t>
            </a:r>
            <a:endParaRPr lang="de-DE" sz="2400" dirty="0"/>
          </a:p>
          <a:p>
            <a:r>
              <a:rPr lang="de-DE" sz="2400" dirty="0" smtClean="0"/>
              <a:t>Frau </a:t>
            </a:r>
            <a:r>
              <a:rPr lang="de-DE" sz="2400" dirty="0"/>
              <a:t>Kruse: 8114</a:t>
            </a:r>
          </a:p>
          <a:p>
            <a:r>
              <a:rPr lang="de-DE" sz="2400" dirty="0" smtClean="0"/>
              <a:t>Frau Treuner: 8115</a:t>
            </a:r>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50892" y="2176641"/>
            <a:ext cx="3344985" cy="3267359"/>
          </a:xfrm>
          <a:prstGeom prst="rect">
            <a:avLst/>
          </a:prstGeom>
        </p:spPr>
      </p:pic>
    </p:spTree>
    <p:extLst>
      <p:ext uri="{BB962C8B-B14F-4D97-AF65-F5344CB8AC3E}">
        <p14:creationId xmlns:p14="http://schemas.microsoft.com/office/powerpoint/2010/main" val="18954924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69462" y="691432"/>
            <a:ext cx="10515600" cy="5477716"/>
          </a:xfrm>
        </p:spPr>
        <p:txBody>
          <a:bodyPr>
            <a:normAutofit fontScale="85000" lnSpcReduction="20000"/>
          </a:bodyPr>
          <a:lstStyle/>
          <a:p>
            <a:pPr marL="0" indent="0">
              <a:buNone/>
            </a:pPr>
            <a:r>
              <a:rPr lang="de-DE" sz="2000" b="1" dirty="0" smtClean="0"/>
              <a:t>Der Zuwendungsempfänger </a:t>
            </a:r>
            <a:r>
              <a:rPr lang="de-DE" sz="2000" dirty="0" smtClean="0"/>
              <a:t>wird über Nebenbestimmungen zum Zuwendungsbescheid verpflichtet, bei der Verwendung der Zuwendungsmittel Vergaberecht anzuwenden.</a:t>
            </a:r>
          </a:p>
          <a:p>
            <a:pPr marL="0" indent="0">
              <a:lnSpc>
                <a:spcPct val="110000"/>
              </a:lnSpc>
              <a:buNone/>
            </a:pPr>
            <a:r>
              <a:rPr lang="de-DE" sz="1800" dirty="0"/>
              <a:t>Damit es </a:t>
            </a:r>
            <a:r>
              <a:rPr lang="de-DE" sz="1800" dirty="0" smtClean="0"/>
              <a:t>nicht </a:t>
            </a:r>
            <a:r>
              <a:rPr lang="de-DE" sz="1800" dirty="0"/>
              <a:t>zu einfach wird, </a:t>
            </a:r>
            <a:r>
              <a:rPr lang="de-DE" sz="1800" dirty="0" smtClean="0"/>
              <a:t>haben verschiedene Drittmittelgeber (Bund, Länder usw.) eigene Nebenbestimmungen, die </a:t>
            </a:r>
            <a:r>
              <a:rPr lang="de-DE" sz="1800" dirty="0"/>
              <a:t>sich auch voneinander </a:t>
            </a:r>
            <a:r>
              <a:rPr lang="de-DE" sz="1800" dirty="0" smtClean="0"/>
              <a:t>unterscheiden können, z.B. </a:t>
            </a:r>
          </a:p>
          <a:p>
            <a:pPr>
              <a:lnSpc>
                <a:spcPct val="110000"/>
              </a:lnSpc>
            </a:pPr>
            <a:r>
              <a:rPr lang="de-DE" sz="1500" dirty="0" smtClean="0"/>
              <a:t>Bescheid </a:t>
            </a:r>
            <a:r>
              <a:rPr lang="de-DE" sz="1500" dirty="0"/>
              <a:t>BLE:</a:t>
            </a:r>
          </a:p>
          <a:p>
            <a:pPr marL="0" indent="0">
              <a:lnSpc>
                <a:spcPct val="110000"/>
              </a:lnSpc>
              <a:buNone/>
            </a:pPr>
            <a:r>
              <a:rPr lang="de-DE" sz="1500" dirty="0"/>
              <a:t>Bestandteile dieses Zuwendungsbescheides sind die beigefügten Nebenbestimmungen für Zuwendungen auf Ausgabenbasis des Bundesministeriums für Bildung und Forschung zur Projektförderung </a:t>
            </a:r>
            <a:r>
              <a:rPr lang="de-DE" sz="1500" dirty="0">
                <a:solidFill>
                  <a:srgbClr val="FF0000"/>
                </a:solidFill>
              </a:rPr>
              <a:t>(NABF, Stand: November 2019) </a:t>
            </a:r>
            <a:r>
              <a:rPr lang="de-DE" sz="1500" dirty="0"/>
              <a:t>sowie Ihr o. g. Antrag (inkl. Arbeitsplan) und die Ergänzungen, </a:t>
            </a:r>
            <a:r>
              <a:rPr lang="de-DE" sz="1500" dirty="0">
                <a:solidFill>
                  <a:srgbClr val="FF0000"/>
                </a:solidFill>
              </a:rPr>
              <a:t>sofern im Bescheid nichts anderes geregelt </a:t>
            </a:r>
            <a:r>
              <a:rPr lang="de-DE" sz="1500" dirty="0"/>
              <a:t>ist…Es gelten folgende weitere Bestimmungen:…9. Vergabe von Aufträgen….</a:t>
            </a:r>
          </a:p>
          <a:p>
            <a:pPr>
              <a:lnSpc>
                <a:spcPct val="110000"/>
              </a:lnSpc>
            </a:pPr>
            <a:r>
              <a:rPr lang="de-DE" sz="1500" dirty="0" smtClean="0"/>
              <a:t>Bescheid </a:t>
            </a:r>
            <a:r>
              <a:rPr lang="de-DE" sz="1500" dirty="0" err="1" smtClean="0"/>
              <a:t>Nds</a:t>
            </a:r>
            <a:r>
              <a:rPr lang="de-DE" sz="1500" dirty="0" smtClean="0"/>
              <a:t>. MWK aus </a:t>
            </a:r>
            <a:r>
              <a:rPr lang="de-DE" sz="1500" dirty="0" err="1" smtClean="0"/>
              <a:t>Nieders</a:t>
            </a:r>
            <a:r>
              <a:rPr lang="de-DE" sz="1500" dirty="0" smtClean="0"/>
              <a:t>.-Vorab : </a:t>
            </a:r>
          </a:p>
          <a:p>
            <a:pPr marL="0" indent="0">
              <a:lnSpc>
                <a:spcPct val="110000"/>
              </a:lnSpc>
              <a:buNone/>
            </a:pPr>
            <a:r>
              <a:rPr lang="de-DE" sz="1500" dirty="0"/>
              <a:t>Die Allgemeinen Nebenbestimmungen für Zuwendungen zur Projektförderung </a:t>
            </a:r>
            <a:r>
              <a:rPr lang="de-DE" sz="1500" b="1" dirty="0">
                <a:solidFill>
                  <a:srgbClr val="FF0000"/>
                </a:solidFill>
              </a:rPr>
              <a:t>(</a:t>
            </a:r>
            <a:r>
              <a:rPr lang="de-DE" sz="1500" b="1" dirty="0" err="1" smtClean="0">
                <a:solidFill>
                  <a:srgbClr val="FF0000"/>
                </a:solidFill>
              </a:rPr>
              <a:t>ANBest</a:t>
            </a:r>
            <a:r>
              <a:rPr lang="de-DE" sz="1500" b="1" dirty="0" smtClean="0">
                <a:solidFill>
                  <a:srgbClr val="FF0000"/>
                </a:solidFill>
              </a:rPr>
              <a:t>-P</a:t>
            </a:r>
            <a:r>
              <a:rPr lang="de-DE" sz="1500" b="1" dirty="0">
                <a:solidFill>
                  <a:srgbClr val="FF0000"/>
                </a:solidFill>
              </a:rPr>
              <a:t>)</a:t>
            </a:r>
            <a:r>
              <a:rPr lang="de-DE" sz="1500" b="1" dirty="0" smtClean="0">
                <a:solidFill>
                  <a:srgbClr val="FF0000"/>
                </a:solidFill>
              </a:rPr>
              <a:t> </a:t>
            </a:r>
            <a:r>
              <a:rPr lang="de-DE" sz="1500" dirty="0" smtClean="0"/>
              <a:t>werden </a:t>
            </a:r>
            <a:r>
              <a:rPr lang="de-DE" sz="1500" dirty="0"/>
              <a:t>Bestandteil dieses Zuwendungsbescheides.</a:t>
            </a:r>
          </a:p>
          <a:p>
            <a:pPr>
              <a:lnSpc>
                <a:spcPct val="110000"/>
              </a:lnSpc>
            </a:pPr>
            <a:r>
              <a:rPr lang="de-DE" sz="1500" dirty="0" smtClean="0"/>
              <a:t>Bescheid des </a:t>
            </a:r>
            <a:r>
              <a:rPr lang="de-DE" sz="1500" dirty="0" err="1" smtClean="0"/>
              <a:t>PtJ</a:t>
            </a:r>
            <a:r>
              <a:rPr lang="de-DE" sz="1500" dirty="0" smtClean="0"/>
              <a:t> (</a:t>
            </a:r>
            <a:r>
              <a:rPr lang="de-DE" sz="1500" dirty="0" err="1" smtClean="0"/>
              <a:t>BmBF</a:t>
            </a:r>
            <a:r>
              <a:rPr lang="de-DE" sz="1500" dirty="0" smtClean="0"/>
              <a:t>) : </a:t>
            </a:r>
          </a:p>
          <a:p>
            <a:pPr marL="0" indent="0">
              <a:lnSpc>
                <a:spcPct val="110000"/>
              </a:lnSpc>
              <a:buNone/>
            </a:pPr>
            <a:r>
              <a:rPr lang="de-DE" sz="1500" dirty="0" smtClean="0"/>
              <a:t>„</a:t>
            </a:r>
            <a:r>
              <a:rPr lang="de-DE" sz="1500" dirty="0"/>
              <a:t>Die </a:t>
            </a:r>
            <a:r>
              <a:rPr lang="de-DE" sz="1500" dirty="0">
                <a:solidFill>
                  <a:srgbClr val="FF0000"/>
                </a:solidFill>
              </a:rPr>
              <a:t>beigefügten NABF </a:t>
            </a:r>
            <a:r>
              <a:rPr lang="de-DE" sz="1500" dirty="0"/>
              <a:t>sind nach Maßgabe der Bestimmungen Bestandteil dieses Bescheides.“ </a:t>
            </a:r>
          </a:p>
          <a:p>
            <a:pPr>
              <a:lnSpc>
                <a:spcPct val="110000"/>
              </a:lnSpc>
            </a:pPr>
            <a:r>
              <a:rPr lang="de-DE" sz="1500" dirty="0" smtClean="0"/>
              <a:t>Bescheid </a:t>
            </a:r>
            <a:r>
              <a:rPr lang="de-DE" sz="1500" dirty="0"/>
              <a:t>vom </a:t>
            </a:r>
            <a:r>
              <a:rPr lang="de-DE" sz="1500" dirty="0" smtClean="0"/>
              <a:t>MELUND Schleswig-Holstein:  </a:t>
            </a:r>
            <a:endParaRPr lang="de-DE" sz="1500" dirty="0"/>
          </a:p>
          <a:p>
            <a:pPr marL="0" indent="0">
              <a:lnSpc>
                <a:spcPct val="110000"/>
              </a:lnSpc>
              <a:buNone/>
            </a:pPr>
            <a:r>
              <a:rPr lang="de-DE" sz="1500" dirty="0"/>
              <a:t>„</a:t>
            </a:r>
            <a:r>
              <a:rPr lang="de-DE" sz="1500" b="1" dirty="0">
                <a:solidFill>
                  <a:srgbClr val="FF0000"/>
                </a:solidFill>
              </a:rPr>
              <a:t>Soweit dieser Bescheid nicht ausdrücklich Abweichungen zulässt bzw. vorschreibt</a:t>
            </a:r>
            <a:r>
              <a:rPr lang="de-DE" sz="1500" dirty="0"/>
              <a:t>, sind neben den Antragsunterlagen Bestandteil dieses Bescheides</a:t>
            </a:r>
            <a:r>
              <a:rPr lang="de-DE" sz="1500" dirty="0" smtClean="0"/>
              <a:t>: - </a:t>
            </a:r>
            <a:r>
              <a:rPr lang="de-DE" sz="1500" dirty="0"/>
              <a:t>die beigefügten Allgemeinen Nebenbestimmungen für Zuwendungen zur Projektförderung - </a:t>
            </a:r>
            <a:r>
              <a:rPr lang="de-DE" sz="1500" dirty="0" err="1">
                <a:solidFill>
                  <a:srgbClr val="FF0000"/>
                </a:solidFill>
              </a:rPr>
              <a:t>ANBest</a:t>
            </a:r>
            <a:r>
              <a:rPr lang="de-DE" sz="1500" dirty="0">
                <a:solidFill>
                  <a:srgbClr val="FF0000"/>
                </a:solidFill>
              </a:rPr>
              <a:t>-P - (Stand: 11/2003</a:t>
            </a:r>
            <a:r>
              <a:rPr lang="de-DE" sz="1500" dirty="0" smtClean="0"/>
              <a:t>)…“</a:t>
            </a:r>
          </a:p>
          <a:p>
            <a:pPr>
              <a:lnSpc>
                <a:spcPct val="110000"/>
              </a:lnSpc>
            </a:pPr>
            <a:r>
              <a:rPr lang="de-DE" sz="1500" dirty="0" smtClean="0"/>
              <a:t>Bescheid Umwelt Bundesamt: </a:t>
            </a:r>
          </a:p>
          <a:p>
            <a:pPr marL="0" indent="0">
              <a:lnSpc>
                <a:spcPct val="110000"/>
              </a:lnSpc>
              <a:buNone/>
            </a:pPr>
            <a:r>
              <a:rPr lang="de-DE" sz="1500" dirty="0" smtClean="0"/>
              <a:t>„Die </a:t>
            </a:r>
            <a:r>
              <a:rPr lang="de-DE" sz="1500" dirty="0"/>
              <a:t>beigefügten Allgemeinen und Besonderen Nebenbestimmungen für Zuwendungen zur Projektförderung </a:t>
            </a:r>
            <a:r>
              <a:rPr lang="de-DE" sz="1500" dirty="0">
                <a:solidFill>
                  <a:srgbClr val="FF0000"/>
                </a:solidFill>
              </a:rPr>
              <a:t>(A/</a:t>
            </a:r>
            <a:r>
              <a:rPr lang="de-DE" sz="1500" dirty="0" err="1">
                <a:solidFill>
                  <a:srgbClr val="FF0000"/>
                </a:solidFill>
              </a:rPr>
              <a:t>BNBest</a:t>
            </a:r>
            <a:r>
              <a:rPr lang="de-DE" sz="1500" dirty="0">
                <a:solidFill>
                  <a:srgbClr val="FF0000"/>
                </a:solidFill>
              </a:rPr>
              <a:t>-P/BMU) - Fassung Juni 2019 </a:t>
            </a:r>
            <a:r>
              <a:rPr lang="de-DE" sz="1500" dirty="0"/>
              <a:t>- sind Bestandteil des Bescheides</a:t>
            </a:r>
            <a:r>
              <a:rPr lang="de-DE" sz="1500" dirty="0" smtClean="0"/>
              <a:t>.“, usw., usw. </a:t>
            </a:r>
          </a:p>
          <a:p>
            <a:pPr marL="0" indent="0">
              <a:buNone/>
            </a:pPr>
            <a:endParaRPr lang="de-DE" sz="1500" dirty="0" smtClean="0"/>
          </a:p>
          <a:p>
            <a:pPr marL="0" indent="0">
              <a:buNone/>
            </a:pPr>
            <a:r>
              <a:rPr lang="de-DE" sz="1600" b="1" dirty="0" smtClean="0"/>
              <a:t>Achtung: Es gelten die Nebenbestimmungen in der Fassung, die Bestandteil des Zuwendungsbescheides  sind, auch wenn zwischenzeitlich aktuellere Versionen    veröffentlicht wurden. </a:t>
            </a:r>
            <a:endParaRPr lang="de-DE" sz="1600" b="1" dirty="0"/>
          </a:p>
        </p:txBody>
      </p:sp>
    </p:spTree>
    <p:extLst>
      <p:ext uri="{BB962C8B-B14F-4D97-AF65-F5344CB8AC3E}">
        <p14:creationId xmlns:p14="http://schemas.microsoft.com/office/powerpoint/2010/main" val="33254697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457200"/>
            <a:ext cx="10515600" cy="5719763"/>
          </a:xfrm>
        </p:spPr>
        <p:txBody>
          <a:bodyPr>
            <a:normAutofit fontScale="70000" lnSpcReduction="20000"/>
          </a:bodyPr>
          <a:lstStyle/>
          <a:p>
            <a:pPr marL="0" indent="0">
              <a:buNone/>
            </a:pPr>
            <a:r>
              <a:rPr lang="de-DE" sz="3200" dirty="0" smtClean="0"/>
              <a:t>Teilweise sind im Bewilligungsbescheid selbst weitere Regelungen zur Vergabe zu finden</a:t>
            </a:r>
            <a:r>
              <a:rPr lang="de-DE" sz="2900" dirty="0" smtClean="0"/>
              <a:t>,</a:t>
            </a:r>
          </a:p>
          <a:p>
            <a:pPr marL="0" indent="0">
              <a:buNone/>
            </a:pPr>
            <a:r>
              <a:rPr lang="de-DE" sz="2900" dirty="0" smtClean="0"/>
              <a:t>(mit Glück handelt es sich hier evtl. um Verfahrenserleichterungen), z.B. :</a:t>
            </a:r>
          </a:p>
          <a:p>
            <a:endParaRPr lang="de-DE" sz="2500" dirty="0"/>
          </a:p>
          <a:p>
            <a:pPr marL="0" indent="0">
              <a:lnSpc>
                <a:spcPct val="120000"/>
              </a:lnSpc>
              <a:spcBef>
                <a:spcPts val="0"/>
              </a:spcBef>
              <a:buNone/>
            </a:pPr>
            <a:r>
              <a:rPr lang="de-DE" sz="2500" dirty="0" smtClean="0"/>
              <a:t>„</a:t>
            </a:r>
            <a:r>
              <a:rPr lang="de-DE" sz="1900" i="1" dirty="0"/>
              <a:t>Ergänzend zu den Regelungen in den NABF gilt:</a:t>
            </a:r>
          </a:p>
          <a:p>
            <a:pPr marL="0" indent="0">
              <a:lnSpc>
                <a:spcPct val="120000"/>
              </a:lnSpc>
              <a:spcBef>
                <a:spcPts val="0"/>
              </a:spcBef>
              <a:buNone/>
            </a:pPr>
            <a:r>
              <a:rPr lang="de-DE" sz="1900" i="1" dirty="0"/>
              <a:t>Aufträge bis zu einem Höchstwert von </a:t>
            </a:r>
            <a:r>
              <a:rPr lang="de-DE" sz="1900" b="1" i="1" dirty="0"/>
              <a:t>30.000 € (ohne </a:t>
            </a:r>
            <a:r>
              <a:rPr lang="de-DE" sz="1900" b="1" i="1" dirty="0" err="1"/>
              <a:t>USt</a:t>
            </a:r>
            <a:r>
              <a:rPr lang="de-DE" sz="1900" b="1" i="1" dirty="0"/>
              <a:t>.) </a:t>
            </a:r>
            <a:r>
              <a:rPr lang="de-DE" sz="1900" i="1" dirty="0"/>
              <a:t>dürfen gem. § 8 Abs. 4 Nr. 17 UVgO unter Einhaltung der nachfolgenden Bestimmungen im Wege der Verhandlungsvergabe vergeben werden, ohne dass weitere Gründe nach § 8 Abs. 4 UVgO vorliegen müssen. </a:t>
            </a:r>
            <a:r>
              <a:rPr lang="de-DE" sz="1900" i="1" dirty="0" smtClean="0"/>
              <a:t>Um </a:t>
            </a:r>
            <a:r>
              <a:rPr lang="de-DE" sz="1900" i="1" dirty="0"/>
              <a:t>die Wirtschaftlichkeit der Vergabe zu gewährleisten, sind folgende Ausführungsbestimmungen zu beachten:</a:t>
            </a:r>
          </a:p>
          <a:p>
            <a:pPr marL="0" indent="0">
              <a:lnSpc>
                <a:spcPct val="120000"/>
              </a:lnSpc>
              <a:spcBef>
                <a:spcPts val="0"/>
              </a:spcBef>
              <a:buNone/>
            </a:pPr>
            <a:r>
              <a:rPr lang="de-DE" sz="1900" i="1" dirty="0"/>
              <a:t>Lieferungen und Leistungen bis zu einem geschätzten Auftragswert von 1.000 € (ohne </a:t>
            </a:r>
            <a:r>
              <a:rPr lang="de-DE" sz="1900" i="1" dirty="0" err="1"/>
              <a:t>USt</a:t>
            </a:r>
            <a:r>
              <a:rPr lang="de-DE" sz="1900" i="1" dirty="0"/>
              <a:t>.) können unter Berücksichtigung der Grundsätze der Wirtschaftlichkeit und Sparsamkeit ohne ein Vergabeverfahren beschafft werden (Direktauftrag gem. § 14 UVgO). Lieferungen und Leistungen mit einem geschätzten Auftragswert von 1.000 € (ohne </a:t>
            </a:r>
            <a:r>
              <a:rPr lang="de-DE" sz="1900" i="1" dirty="0" err="1"/>
              <a:t>USt</a:t>
            </a:r>
            <a:r>
              <a:rPr lang="de-DE" sz="1900" i="1" dirty="0"/>
              <a:t>.) bis 30.000 € (ohne </a:t>
            </a:r>
            <a:r>
              <a:rPr lang="de-DE" sz="1900" i="1" dirty="0" err="1"/>
              <a:t>USt</a:t>
            </a:r>
            <a:r>
              <a:rPr lang="de-DE" sz="1900" i="1" dirty="0"/>
              <a:t>.) können nach Einholung von mindestens drei schriftlichen Angeboten im Rahmen der Verhandlungsvergabe vergeben werden.“</a:t>
            </a:r>
          </a:p>
          <a:p>
            <a:pPr marL="0" indent="0">
              <a:lnSpc>
                <a:spcPct val="120000"/>
              </a:lnSpc>
              <a:spcBef>
                <a:spcPts val="0"/>
              </a:spcBef>
              <a:buNone/>
            </a:pPr>
            <a:endParaRPr lang="de-DE" sz="2500" dirty="0" smtClean="0"/>
          </a:p>
          <a:p>
            <a:pPr marL="0" indent="0">
              <a:lnSpc>
                <a:spcPct val="120000"/>
              </a:lnSpc>
              <a:spcBef>
                <a:spcPts val="0"/>
              </a:spcBef>
              <a:buNone/>
            </a:pPr>
            <a:r>
              <a:rPr lang="de-DE" sz="2500" dirty="0" smtClean="0"/>
              <a:t>Aber Achtung, hier sind ggf. weitere Formalitäten zu beachten: </a:t>
            </a:r>
          </a:p>
          <a:p>
            <a:pPr marL="0" indent="0">
              <a:lnSpc>
                <a:spcPct val="120000"/>
              </a:lnSpc>
              <a:spcBef>
                <a:spcPts val="0"/>
              </a:spcBef>
              <a:buNone/>
            </a:pPr>
            <a:endParaRPr lang="de-DE" sz="2500" dirty="0" smtClean="0"/>
          </a:p>
          <a:p>
            <a:pPr marL="0" indent="0">
              <a:lnSpc>
                <a:spcPct val="120000"/>
              </a:lnSpc>
              <a:spcBef>
                <a:spcPts val="0"/>
              </a:spcBef>
              <a:buNone/>
            </a:pPr>
            <a:r>
              <a:rPr lang="de-DE" sz="1900" i="1" dirty="0" smtClean="0"/>
              <a:t>„Bei </a:t>
            </a:r>
            <a:r>
              <a:rPr lang="de-DE" sz="1900" i="1" dirty="0"/>
              <a:t>Lieferungen und Leistungen mit einem </a:t>
            </a:r>
            <a:r>
              <a:rPr lang="de-DE" sz="1900" i="1" dirty="0" smtClean="0"/>
              <a:t>geschätzten </a:t>
            </a:r>
            <a:r>
              <a:rPr lang="de-DE" sz="1900" i="1" dirty="0"/>
              <a:t>Auftragswert von 10.000 € (ohne </a:t>
            </a:r>
            <a:r>
              <a:rPr lang="de-DE" sz="1900" i="1" dirty="0" err="1"/>
              <a:t>USt</a:t>
            </a:r>
            <a:r>
              <a:rPr lang="de-DE" sz="1900" i="1" dirty="0" smtClean="0"/>
              <a:t>.) bis </a:t>
            </a:r>
            <a:r>
              <a:rPr lang="de-DE" sz="1900" i="1" dirty="0"/>
              <a:t>30.000 € (ohne </a:t>
            </a:r>
            <a:r>
              <a:rPr lang="de-DE" sz="1900" i="1" dirty="0" err="1"/>
              <a:t>USt</a:t>
            </a:r>
            <a:r>
              <a:rPr lang="de-DE" sz="1900" i="1" dirty="0"/>
              <a:t>.) bedarf es </a:t>
            </a:r>
            <a:r>
              <a:rPr lang="de-DE" sz="1900" i="1" dirty="0" smtClean="0"/>
              <a:t>zusätzlich </a:t>
            </a:r>
            <a:r>
              <a:rPr lang="de-DE" sz="1900" i="1" dirty="0"/>
              <a:t>einer </a:t>
            </a:r>
            <a:r>
              <a:rPr lang="de-DE" sz="1900" b="1" i="1" dirty="0">
                <a:solidFill>
                  <a:srgbClr val="FF0000"/>
                </a:solidFill>
              </a:rPr>
              <a:t>schriftlichen Aufforderung </a:t>
            </a:r>
            <a:r>
              <a:rPr lang="de-DE" sz="1900" b="1" i="1" dirty="0"/>
              <a:t>zur Abgabe eines Angebots </a:t>
            </a:r>
            <a:r>
              <a:rPr lang="de-DE" sz="1900" b="1" i="1" dirty="0">
                <a:solidFill>
                  <a:srgbClr val="FF0000"/>
                </a:solidFill>
              </a:rPr>
              <a:t>(inkl. Leistungsbeschreibung</a:t>
            </a:r>
            <a:r>
              <a:rPr lang="de-DE" sz="1900" i="1" dirty="0"/>
              <a:t>).</a:t>
            </a:r>
          </a:p>
          <a:p>
            <a:pPr marL="0" indent="0">
              <a:lnSpc>
                <a:spcPct val="120000"/>
              </a:lnSpc>
              <a:spcBef>
                <a:spcPts val="0"/>
              </a:spcBef>
              <a:buNone/>
            </a:pPr>
            <a:r>
              <a:rPr lang="de-DE" sz="1900" i="1" dirty="0" smtClean="0"/>
              <a:t>Die </a:t>
            </a:r>
            <a:r>
              <a:rPr lang="de-DE" sz="1900" i="1" dirty="0"/>
              <a:t>Vergabe von </a:t>
            </a:r>
            <a:r>
              <a:rPr lang="de-DE" sz="1900" i="1" dirty="0" smtClean="0"/>
              <a:t>Aufträgen </a:t>
            </a:r>
            <a:r>
              <a:rPr lang="de-DE" sz="1900" i="1" dirty="0"/>
              <a:t>ist nach § 6 UVgO zu </a:t>
            </a:r>
            <a:r>
              <a:rPr lang="de-DE" sz="1900" i="1" dirty="0" smtClean="0"/>
              <a:t>dokumentieren (Vergabevermerk). Die Zulässigkeit </a:t>
            </a:r>
            <a:r>
              <a:rPr lang="de-DE" sz="1900" i="1" dirty="0"/>
              <a:t>einer Vergabe im Wege der Verhandlungsvergabe nach § 8 Abs. 4 Nrn. 1 bis 16 </a:t>
            </a:r>
            <a:r>
              <a:rPr lang="de-DE" sz="1900" i="1" dirty="0" smtClean="0"/>
              <a:t>bleibt unberührt</a:t>
            </a:r>
            <a:r>
              <a:rPr lang="de-DE" sz="1900" i="1" dirty="0"/>
              <a:t>. Zwischen den Unternehmen, die zur Abgabe eines Angebots oder zur Teilnahme </a:t>
            </a:r>
            <a:r>
              <a:rPr lang="de-DE" sz="1900" i="1" dirty="0" smtClean="0"/>
              <a:t>an Verhandlungen </a:t>
            </a:r>
            <a:r>
              <a:rPr lang="de-DE" sz="1900" i="1" dirty="0"/>
              <a:t>aufgefordert werden, soll gewechselt werden</a:t>
            </a:r>
            <a:r>
              <a:rPr lang="de-DE" sz="1900" b="1" i="1" dirty="0"/>
              <a:t>. </a:t>
            </a:r>
            <a:endParaRPr lang="de-DE" sz="1900" b="1" i="1" dirty="0" smtClean="0"/>
          </a:p>
          <a:p>
            <a:pPr marL="0" indent="0">
              <a:lnSpc>
                <a:spcPct val="120000"/>
              </a:lnSpc>
              <a:spcBef>
                <a:spcPts val="0"/>
              </a:spcBef>
              <a:buNone/>
            </a:pPr>
            <a:r>
              <a:rPr lang="de-DE" sz="2200" i="1" dirty="0" smtClean="0"/>
              <a:t>Nr</a:t>
            </a:r>
            <a:r>
              <a:rPr lang="de-DE" sz="2200" i="1" dirty="0"/>
              <a:t>. 2.4 NABF ist</a:t>
            </a:r>
            <a:r>
              <a:rPr lang="de-DE" sz="2200" b="1" i="1" dirty="0"/>
              <a:t> auch dann </a:t>
            </a:r>
            <a:r>
              <a:rPr lang="de-DE" sz="2200" i="1" dirty="0" smtClean="0"/>
              <a:t>zu beachten</a:t>
            </a:r>
            <a:r>
              <a:rPr lang="de-DE" sz="2200" b="1" i="1" dirty="0"/>
              <a:t>, wenn mit dem Förderantrag bereits potenzielle Auftragnehmer benannt oder </a:t>
            </a:r>
            <a:r>
              <a:rPr lang="de-DE" sz="2200" b="1" i="1" dirty="0" smtClean="0"/>
              <a:t>Angebote vorgelegt </a:t>
            </a:r>
            <a:r>
              <a:rPr lang="de-DE" sz="2200" b="1" i="1" dirty="0"/>
              <a:t>wurden</a:t>
            </a:r>
            <a:r>
              <a:rPr lang="de-DE" sz="2200" b="1" i="1" dirty="0" smtClean="0"/>
              <a:t>.“</a:t>
            </a:r>
            <a:endParaRPr lang="de-DE" sz="2200" i="1" dirty="0"/>
          </a:p>
          <a:p>
            <a:pPr>
              <a:lnSpc>
                <a:spcPct val="120000"/>
              </a:lnSpc>
              <a:spcBef>
                <a:spcPts val="0"/>
              </a:spcBef>
            </a:pPr>
            <a:endParaRPr lang="de-DE" dirty="0" smtClean="0"/>
          </a:p>
        </p:txBody>
      </p:sp>
      <p:sp>
        <p:nvSpPr>
          <p:cNvPr id="2" name="Abgerundetes Rechteck 1"/>
          <p:cNvSpPr/>
          <p:nvPr/>
        </p:nvSpPr>
        <p:spPr>
          <a:xfrm>
            <a:off x="4423507" y="1336431"/>
            <a:ext cx="1383323" cy="3282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000" dirty="0" smtClean="0"/>
              <a:t>„normal“ nur 25.000</a:t>
            </a:r>
            <a:endParaRPr lang="de-DE" sz="1000" dirty="0"/>
          </a:p>
        </p:txBody>
      </p:sp>
    </p:spTree>
    <p:extLst>
      <p:ext uri="{BB962C8B-B14F-4D97-AF65-F5344CB8AC3E}">
        <p14:creationId xmlns:p14="http://schemas.microsoft.com/office/powerpoint/2010/main" val="1139531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882907"/>
          </a:xfrm>
        </p:spPr>
        <p:txBody>
          <a:bodyPr>
            <a:normAutofit/>
          </a:bodyPr>
          <a:lstStyle/>
          <a:p>
            <a:r>
              <a:rPr lang="de-DE" sz="2000" dirty="0" smtClean="0"/>
              <a:t>Insbesondere EIP-Projekte geben eine Vielzahl von strengen Anforderungen vor: </a:t>
            </a:r>
            <a:endParaRPr lang="de-DE" sz="2000" dirty="0"/>
          </a:p>
        </p:txBody>
      </p:sp>
      <p:sp>
        <p:nvSpPr>
          <p:cNvPr id="3" name="Inhaltsplatzhalter 2"/>
          <p:cNvSpPr>
            <a:spLocks noGrp="1"/>
          </p:cNvSpPr>
          <p:nvPr>
            <p:ph idx="1"/>
          </p:nvPr>
        </p:nvSpPr>
        <p:spPr>
          <a:xfrm>
            <a:off x="778476" y="1164338"/>
            <a:ext cx="10575324" cy="5539203"/>
          </a:xfrm>
        </p:spPr>
        <p:txBody>
          <a:bodyPr>
            <a:noAutofit/>
          </a:bodyPr>
          <a:lstStyle/>
          <a:p>
            <a:pPr marL="0" indent="0">
              <a:lnSpc>
                <a:spcPct val="120000"/>
              </a:lnSpc>
              <a:spcBef>
                <a:spcPts val="0"/>
              </a:spcBef>
              <a:buNone/>
            </a:pPr>
            <a:r>
              <a:rPr lang="de-DE" sz="1400" dirty="0" smtClean="0"/>
              <a:t>„Die einschlägigen </a:t>
            </a:r>
            <a:r>
              <a:rPr lang="de-DE" sz="1400" dirty="0"/>
              <a:t>Bestimmungen zur Vergabe von Auftragen sind einzuhalten </a:t>
            </a:r>
            <a:r>
              <a:rPr lang="de-DE" sz="1400" dirty="0" smtClean="0"/>
              <a:t>und nachzuweisen. Alle </a:t>
            </a:r>
            <a:r>
              <a:rPr lang="de-DE" sz="1400" dirty="0"/>
              <a:t>Rechnungen </a:t>
            </a:r>
            <a:r>
              <a:rPr lang="de-DE" sz="1400" dirty="0" smtClean="0"/>
              <a:t>müssen </a:t>
            </a:r>
            <a:r>
              <a:rPr lang="de-DE" sz="1400" dirty="0"/>
              <a:t>einen eindeutigen Hinweis auf das Projekt enthalten bzw. an </a:t>
            </a:r>
            <a:r>
              <a:rPr lang="de-DE" sz="1400" dirty="0" smtClean="0"/>
              <a:t>die OG </a:t>
            </a:r>
            <a:r>
              <a:rPr lang="de-DE" sz="1400" dirty="0"/>
              <a:t>adressiert </a:t>
            </a:r>
            <a:r>
              <a:rPr lang="de-DE" sz="1400" dirty="0" smtClean="0"/>
              <a:t>sein. </a:t>
            </a:r>
            <a:r>
              <a:rPr lang="de-DE" sz="1400" b="1" dirty="0" smtClean="0"/>
              <a:t>Verstöße </a:t>
            </a:r>
            <a:r>
              <a:rPr lang="de-DE" sz="1400" b="1" dirty="0"/>
              <a:t>gegen Bestimmungen des Vergaberechts </a:t>
            </a:r>
            <a:r>
              <a:rPr lang="de-DE" sz="1400" b="1" dirty="0" smtClean="0"/>
              <a:t>können </a:t>
            </a:r>
            <a:r>
              <a:rPr lang="de-DE" sz="1400" b="1" dirty="0"/>
              <a:t>zu Verwaltungssanktionen </a:t>
            </a:r>
            <a:r>
              <a:rPr lang="de-DE" sz="1400" b="1" dirty="0" smtClean="0"/>
              <a:t>nach Artikel </a:t>
            </a:r>
            <a:r>
              <a:rPr lang="de-DE" sz="1400" b="1" dirty="0"/>
              <a:t>35 der Verordnung (EU) Nr. 640/2014 </a:t>
            </a:r>
            <a:r>
              <a:rPr lang="de-DE" sz="1400" b="1" dirty="0" smtClean="0"/>
              <a:t>führen. </a:t>
            </a:r>
            <a:r>
              <a:rPr lang="de-DE" sz="1400" dirty="0" smtClean="0"/>
              <a:t>OG </a:t>
            </a:r>
            <a:r>
              <a:rPr lang="de-DE" sz="1400" dirty="0"/>
              <a:t>als Auftraggeber im Sinne von Nummer 3.1 </a:t>
            </a:r>
            <a:r>
              <a:rPr lang="de-DE" sz="1400" dirty="0" err="1"/>
              <a:t>ANBest</a:t>
            </a:r>
            <a:r>
              <a:rPr lang="de-DE" sz="1400" dirty="0"/>
              <a:t>-ELER:</a:t>
            </a:r>
          </a:p>
          <a:p>
            <a:pPr marL="0" indent="0">
              <a:lnSpc>
                <a:spcPct val="120000"/>
              </a:lnSpc>
              <a:spcBef>
                <a:spcPts val="0"/>
              </a:spcBef>
              <a:buNone/>
            </a:pPr>
            <a:r>
              <a:rPr lang="de-DE" sz="1400" dirty="0"/>
              <a:t>Als Nachweis zur Einhaltung der Vergabevorschriften sind </a:t>
            </a:r>
            <a:r>
              <a:rPr lang="de-DE" sz="1400" dirty="0" smtClean="0"/>
              <a:t>spätestens </a:t>
            </a:r>
            <a:r>
              <a:rPr lang="de-DE" sz="1400" dirty="0"/>
              <a:t>mit </a:t>
            </a:r>
            <a:r>
              <a:rPr lang="de-DE" sz="1400" dirty="0" smtClean="0"/>
              <a:t>dem Auszahlungsantrag/Verwendungsnachweis </a:t>
            </a:r>
            <a:r>
              <a:rPr lang="de-DE" sz="1400" dirty="0"/>
              <a:t>folgende Unterlagen vorzulegen:</a:t>
            </a:r>
          </a:p>
          <a:p>
            <a:pPr>
              <a:lnSpc>
                <a:spcPct val="120000"/>
              </a:lnSpc>
              <a:spcBef>
                <a:spcPts val="0"/>
              </a:spcBef>
            </a:pPr>
            <a:r>
              <a:rPr lang="de-DE" sz="1400" dirty="0"/>
              <a:t>Vergabevermerk oder E-Vergabevermerk</a:t>
            </a:r>
          </a:p>
          <a:p>
            <a:pPr>
              <a:lnSpc>
                <a:spcPct val="120000"/>
              </a:lnSpc>
              <a:spcBef>
                <a:spcPts val="0"/>
              </a:spcBef>
            </a:pPr>
            <a:r>
              <a:rPr lang="de-DE" sz="1400" dirty="0" smtClean="0"/>
              <a:t>Veröffentlichung </a:t>
            </a:r>
            <a:r>
              <a:rPr lang="de-DE" sz="1400" dirty="0"/>
              <a:t>/ Bekanntmachung</a:t>
            </a:r>
          </a:p>
          <a:p>
            <a:pPr>
              <a:lnSpc>
                <a:spcPct val="120000"/>
              </a:lnSpc>
              <a:spcBef>
                <a:spcPts val="0"/>
              </a:spcBef>
            </a:pPr>
            <a:r>
              <a:rPr lang="de-DE" sz="1400" dirty="0"/>
              <a:t>Ausschreibungstext inklusive Leistungsbeschreibung</a:t>
            </a:r>
          </a:p>
          <a:p>
            <a:pPr>
              <a:lnSpc>
                <a:spcPct val="120000"/>
              </a:lnSpc>
              <a:spcBef>
                <a:spcPts val="0"/>
              </a:spcBef>
            </a:pPr>
            <a:r>
              <a:rPr lang="de-DE" sz="1400" dirty="0"/>
              <a:t>Nachweis ü</a:t>
            </a:r>
            <a:r>
              <a:rPr lang="de-DE" sz="1400" dirty="0" smtClean="0"/>
              <a:t>ber </a:t>
            </a:r>
            <a:r>
              <a:rPr lang="de-DE" sz="1400" dirty="0"/>
              <a:t>den Versand der Vergabeunterlagen an die Bieter</a:t>
            </a:r>
          </a:p>
          <a:p>
            <a:pPr>
              <a:lnSpc>
                <a:spcPct val="120000"/>
              </a:lnSpc>
              <a:spcBef>
                <a:spcPts val="0"/>
              </a:spcBef>
            </a:pPr>
            <a:r>
              <a:rPr lang="de-DE" sz="1400" dirty="0"/>
              <a:t>Protokoll ü</a:t>
            </a:r>
            <a:r>
              <a:rPr lang="de-DE" sz="1400" dirty="0" smtClean="0"/>
              <a:t>ber </a:t>
            </a:r>
            <a:r>
              <a:rPr lang="de-DE" sz="1400" dirty="0"/>
              <a:t>die </a:t>
            </a:r>
            <a:r>
              <a:rPr lang="de-DE" sz="1400" dirty="0" smtClean="0"/>
              <a:t>Angebotseröffnung </a:t>
            </a:r>
            <a:r>
              <a:rPr lang="de-DE" sz="1400" dirty="0"/>
              <a:t>(ehemals: Submissionsprotokoll)</a:t>
            </a:r>
          </a:p>
          <a:p>
            <a:pPr>
              <a:lnSpc>
                <a:spcPct val="120000"/>
              </a:lnSpc>
              <a:spcBef>
                <a:spcPts val="0"/>
              </a:spcBef>
            </a:pPr>
            <a:r>
              <a:rPr lang="de-DE" sz="1400" dirty="0"/>
              <a:t>Preisspiegel (</a:t>
            </a:r>
            <a:r>
              <a:rPr lang="de-DE" sz="1400" dirty="0" smtClean="0"/>
              <a:t>Gegenüberstellung </a:t>
            </a:r>
            <a:r>
              <a:rPr lang="de-DE" sz="1400" dirty="0"/>
              <a:t>der Angebotspreise nach Leistungsbeschreibung)</a:t>
            </a:r>
          </a:p>
          <a:p>
            <a:pPr>
              <a:lnSpc>
                <a:spcPct val="120000"/>
              </a:lnSpc>
              <a:spcBef>
                <a:spcPts val="0"/>
              </a:spcBef>
            </a:pPr>
            <a:r>
              <a:rPr lang="de-DE" sz="1400" dirty="0" smtClean="0"/>
              <a:t>Vollständiges </a:t>
            </a:r>
            <a:r>
              <a:rPr lang="de-DE" sz="1400" dirty="0"/>
              <a:t>Angebot des erfolgreichen Bieters</a:t>
            </a:r>
          </a:p>
          <a:p>
            <a:pPr>
              <a:lnSpc>
                <a:spcPct val="120000"/>
              </a:lnSpc>
              <a:spcBef>
                <a:spcPts val="0"/>
              </a:spcBef>
            </a:pPr>
            <a:r>
              <a:rPr lang="de-DE" sz="1400" dirty="0"/>
              <a:t>die Seiten aus den Angeboten der ü</a:t>
            </a:r>
            <a:r>
              <a:rPr lang="de-DE" sz="1400" dirty="0" smtClean="0"/>
              <a:t>brigen </a:t>
            </a:r>
            <a:r>
              <a:rPr lang="de-DE" sz="1400" dirty="0"/>
              <a:t>Bieter, aus denen ersichtlich wird, </a:t>
            </a:r>
            <a:r>
              <a:rPr lang="de-DE" sz="1400" dirty="0" smtClean="0"/>
              <a:t>auf welche </a:t>
            </a:r>
            <a:r>
              <a:rPr lang="de-DE" sz="1400" dirty="0"/>
              <a:t>Ausschreibung mit welcher Angebotssumme geboten wurde</a:t>
            </a:r>
          </a:p>
          <a:p>
            <a:pPr>
              <a:lnSpc>
                <a:spcPct val="120000"/>
              </a:lnSpc>
              <a:spcBef>
                <a:spcPts val="0"/>
              </a:spcBef>
            </a:pPr>
            <a:r>
              <a:rPr lang="de-DE" sz="1400" dirty="0"/>
              <a:t>Absageschreiben an alle unterlegenen Bieter</a:t>
            </a:r>
          </a:p>
          <a:p>
            <a:pPr>
              <a:lnSpc>
                <a:spcPct val="120000"/>
              </a:lnSpc>
              <a:spcBef>
                <a:spcPts val="0"/>
              </a:spcBef>
            </a:pPr>
            <a:r>
              <a:rPr lang="de-DE" sz="1400" dirty="0"/>
              <a:t>Nachweis der Zuschlagserteilung</a:t>
            </a:r>
          </a:p>
          <a:p>
            <a:pPr>
              <a:lnSpc>
                <a:spcPct val="120000"/>
              </a:lnSpc>
              <a:spcBef>
                <a:spcPts val="0"/>
              </a:spcBef>
            </a:pPr>
            <a:r>
              <a:rPr lang="de-DE" sz="1400" dirty="0"/>
              <a:t>ggf. Ex-post-Transparenz </a:t>
            </a:r>
            <a:r>
              <a:rPr lang="de-DE" sz="1400" dirty="0" smtClean="0"/>
              <a:t>(Veröffentlichung </a:t>
            </a:r>
            <a:r>
              <a:rPr lang="de-DE" sz="1400" dirty="0"/>
              <a:t>der Auftragsvergabe)</a:t>
            </a:r>
          </a:p>
          <a:p>
            <a:pPr>
              <a:lnSpc>
                <a:spcPct val="120000"/>
              </a:lnSpc>
              <a:spcBef>
                <a:spcPts val="0"/>
              </a:spcBef>
            </a:pPr>
            <a:r>
              <a:rPr lang="de-DE" sz="1400" dirty="0"/>
              <a:t>ggf. alle Angebotsanfragen (Verhandlungsvergabe, </a:t>
            </a:r>
            <a:r>
              <a:rPr lang="de-DE" sz="1400" dirty="0" smtClean="0"/>
              <a:t>freihändige </a:t>
            </a:r>
            <a:r>
              <a:rPr lang="de-DE" sz="1400" dirty="0"/>
              <a:t>Vergabe)</a:t>
            </a:r>
          </a:p>
          <a:p>
            <a:pPr>
              <a:lnSpc>
                <a:spcPct val="120000"/>
              </a:lnSpc>
              <a:spcBef>
                <a:spcPts val="0"/>
              </a:spcBef>
            </a:pPr>
            <a:r>
              <a:rPr lang="de-DE" sz="1400" dirty="0"/>
              <a:t>ggf. </a:t>
            </a:r>
            <a:r>
              <a:rPr lang="de-DE" sz="1400" dirty="0" smtClean="0"/>
              <a:t>Verpflichtungserklärungen </a:t>
            </a:r>
            <a:r>
              <a:rPr lang="de-DE" sz="1400" dirty="0"/>
              <a:t>nach NTVergG oder </a:t>
            </a:r>
            <a:r>
              <a:rPr lang="de-DE" sz="1400" dirty="0" err="1"/>
              <a:t>NKernVO</a:t>
            </a:r>
            <a:r>
              <a:rPr lang="de-DE" sz="1400" dirty="0"/>
              <a:t> (z. B. </a:t>
            </a:r>
            <a:r>
              <a:rPr lang="de-DE" sz="1400" dirty="0" err="1" smtClean="0"/>
              <a:t>Mindestentgelte,Tariftreueerklärung</a:t>
            </a:r>
            <a:r>
              <a:rPr lang="de-DE" sz="1400" dirty="0"/>
              <a:t>)</a:t>
            </a:r>
          </a:p>
          <a:p>
            <a:pPr>
              <a:lnSpc>
                <a:spcPct val="120000"/>
              </a:lnSpc>
              <a:spcBef>
                <a:spcPts val="0"/>
              </a:spcBef>
            </a:pPr>
            <a:r>
              <a:rPr lang="de-DE" sz="1400" dirty="0"/>
              <a:t>ggf. Verzeichnis der Bauleistungen, die durch Nachunternehmen erbracht </a:t>
            </a:r>
            <a:r>
              <a:rPr lang="de-DE" sz="1400" dirty="0" smtClean="0"/>
              <a:t>werden                 …. usw. usw. </a:t>
            </a:r>
            <a:endParaRPr lang="de-DE" sz="1400" dirty="0"/>
          </a:p>
          <a:p>
            <a:pPr marL="0" indent="0">
              <a:lnSpc>
                <a:spcPct val="120000"/>
              </a:lnSpc>
              <a:spcBef>
                <a:spcPts val="0"/>
              </a:spcBef>
              <a:buNone/>
            </a:pPr>
            <a:endParaRPr lang="de-DE" sz="1400" dirty="0"/>
          </a:p>
        </p:txBody>
      </p:sp>
    </p:spTree>
    <p:extLst>
      <p:ext uri="{BB962C8B-B14F-4D97-AF65-F5344CB8AC3E}">
        <p14:creationId xmlns:p14="http://schemas.microsoft.com/office/powerpoint/2010/main" val="1665962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578224"/>
            <a:ext cx="10515600" cy="5598739"/>
          </a:xfrm>
        </p:spPr>
        <p:txBody>
          <a:bodyPr>
            <a:normAutofit/>
          </a:bodyPr>
          <a:lstStyle/>
          <a:p>
            <a:pPr marL="0" indent="0">
              <a:buNone/>
            </a:pPr>
            <a:r>
              <a:rPr lang="de-DE" sz="2000" dirty="0" smtClean="0"/>
              <a:t>In (fast) allen Nebenbestimmungen ist geregelt: </a:t>
            </a:r>
          </a:p>
          <a:p>
            <a:pPr marL="0" indent="0">
              <a:buNone/>
            </a:pPr>
            <a:r>
              <a:rPr lang="de-DE" sz="2000" dirty="0" smtClean="0"/>
              <a:t>„Verpflichtungen </a:t>
            </a:r>
            <a:r>
              <a:rPr lang="de-DE" sz="2000" dirty="0"/>
              <a:t>des ZE als Auftraggeber </a:t>
            </a:r>
            <a:r>
              <a:rPr lang="de-DE" sz="2000" dirty="0" smtClean="0"/>
              <a:t>gemäß Teil </a:t>
            </a:r>
            <a:r>
              <a:rPr lang="de-DE" sz="2000" dirty="0"/>
              <a:t>4 des Gesetzes </a:t>
            </a:r>
            <a:r>
              <a:rPr lang="de-DE" sz="2000" dirty="0" smtClean="0"/>
              <a:t>gegen Wettbewerbsbeschränkungen </a:t>
            </a:r>
            <a:r>
              <a:rPr lang="de-DE" sz="2000" dirty="0"/>
              <a:t>(GWB) bleiben </a:t>
            </a:r>
            <a:r>
              <a:rPr lang="de-DE" sz="2000" dirty="0" smtClean="0"/>
              <a:t>unberührt….“ (Nr. 3.1.1. </a:t>
            </a:r>
            <a:r>
              <a:rPr lang="de-DE" sz="2000" dirty="0" err="1" smtClean="0"/>
              <a:t>AnBest</a:t>
            </a:r>
            <a:r>
              <a:rPr lang="de-DE" sz="2000" dirty="0" smtClean="0"/>
              <a:t>-ELER) </a:t>
            </a:r>
          </a:p>
          <a:p>
            <a:pPr marL="0" indent="0">
              <a:buNone/>
            </a:pPr>
            <a:r>
              <a:rPr lang="de-DE" sz="1600" dirty="0" smtClean="0"/>
              <a:t>Die </a:t>
            </a:r>
            <a:r>
              <a:rPr lang="de-DE" sz="1600" dirty="0" smtClean="0">
                <a:solidFill>
                  <a:srgbClr val="FF0000"/>
                </a:solidFill>
              </a:rPr>
              <a:t>TiHo </a:t>
            </a:r>
            <a:r>
              <a:rPr lang="de-DE" sz="1600" dirty="0" smtClean="0"/>
              <a:t>ist eine öffentliche Aufraggeberin im Sinne des GWB und </a:t>
            </a:r>
            <a:r>
              <a:rPr lang="de-DE" sz="1600" dirty="0" smtClean="0">
                <a:solidFill>
                  <a:srgbClr val="FF0000"/>
                </a:solidFill>
              </a:rPr>
              <a:t>damit </a:t>
            </a:r>
            <a:r>
              <a:rPr lang="de-DE" sz="1800" b="1" dirty="0" smtClean="0">
                <a:solidFill>
                  <a:srgbClr val="FF0000"/>
                </a:solidFill>
              </a:rPr>
              <a:t>IMMER</a:t>
            </a:r>
            <a:r>
              <a:rPr lang="de-DE" sz="1600" dirty="0" smtClean="0">
                <a:solidFill>
                  <a:srgbClr val="FF0000"/>
                </a:solidFill>
              </a:rPr>
              <a:t> </a:t>
            </a:r>
            <a:r>
              <a:rPr lang="de-DE" sz="1600" dirty="0" smtClean="0"/>
              <a:t>zur Anwendung des </a:t>
            </a:r>
            <a:r>
              <a:rPr lang="de-DE" sz="1600" dirty="0" smtClean="0">
                <a:solidFill>
                  <a:srgbClr val="FF0000"/>
                </a:solidFill>
              </a:rPr>
              <a:t>Vergaberechts </a:t>
            </a:r>
            <a:r>
              <a:rPr lang="de-DE" sz="1600" dirty="0" smtClean="0"/>
              <a:t>verpflichtet (egal aus welchen Mitteln die Beschaffung finanziert wird). </a:t>
            </a:r>
          </a:p>
          <a:p>
            <a:pPr marL="0" indent="0">
              <a:buNone/>
            </a:pPr>
            <a:endParaRPr lang="de-DE" sz="1600" dirty="0" smtClean="0"/>
          </a:p>
          <a:p>
            <a:pPr marL="0" indent="0">
              <a:buNone/>
            </a:pPr>
            <a:r>
              <a:rPr lang="de-DE" sz="2000" b="1" dirty="0" smtClean="0"/>
              <a:t>Es sind also neben den „üblichen Vergabevorschriften“  </a:t>
            </a:r>
            <a:r>
              <a:rPr lang="de-DE" sz="2000" b="1" u="sng" dirty="0" smtClean="0"/>
              <a:t>vorrangig</a:t>
            </a:r>
            <a:r>
              <a:rPr lang="de-DE" sz="2000" b="1" dirty="0" smtClean="0"/>
              <a:t> die individuellen Bestimmungen des jeweiligen Zuwendungsbescheides und der Nebenbestimmungen</a:t>
            </a:r>
            <a:r>
              <a:rPr lang="de-DE" sz="2000" b="1" dirty="0"/>
              <a:t> </a:t>
            </a:r>
            <a:r>
              <a:rPr lang="de-DE" sz="2000" b="1" dirty="0" smtClean="0"/>
              <a:t>zu beachten.</a:t>
            </a:r>
          </a:p>
          <a:p>
            <a:pPr marL="0" indent="0">
              <a:buNone/>
            </a:pPr>
            <a:r>
              <a:rPr lang="de-DE" sz="1600" b="1" dirty="0" smtClean="0"/>
              <a:t> </a:t>
            </a:r>
          </a:p>
          <a:p>
            <a:pPr marL="0" indent="0">
              <a:buNone/>
            </a:pPr>
            <a:r>
              <a:rPr lang="de-DE" sz="1400" dirty="0" smtClean="0"/>
              <a:t>„übliche Vergabevorschriften“ lt. Beschaffungsrichtlinie der TiHo </a:t>
            </a:r>
          </a:p>
          <a:p>
            <a:r>
              <a:rPr lang="de-DE" sz="1400" dirty="0" smtClean="0"/>
              <a:t>Bis 1.000 Euro Direktauftrag </a:t>
            </a:r>
          </a:p>
          <a:p>
            <a:r>
              <a:rPr lang="de-DE" sz="1400" dirty="0" smtClean="0"/>
              <a:t>Bis 20.000 Euro Verhandlungsvergaben (3 schriftliche Angebote + Dokumentation in den Hochschuleinrichtungen) </a:t>
            </a:r>
          </a:p>
          <a:p>
            <a:r>
              <a:rPr lang="de-DE" sz="1400" dirty="0" smtClean="0"/>
              <a:t>Über 20.000 Euro Beschaffung über Stabstelle Einkauf </a:t>
            </a:r>
          </a:p>
          <a:p>
            <a:pPr marL="0" indent="0">
              <a:buNone/>
            </a:pPr>
            <a:r>
              <a:rPr lang="de-DE" sz="1600" dirty="0" smtClean="0"/>
              <a:t> </a:t>
            </a:r>
            <a:endParaRPr lang="de-DE" sz="1600" dirty="0"/>
          </a:p>
          <a:p>
            <a:pPr marL="0" indent="0">
              <a:buNone/>
            </a:pPr>
            <a:endParaRPr lang="de-DE" sz="1600" dirty="0" smtClean="0"/>
          </a:p>
        </p:txBody>
      </p:sp>
    </p:spTree>
    <p:extLst>
      <p:ext uri="{BB962C8B-B14F-4D97-AF65-F5344CB8AC3E}">
        <p14:creationId xmlns:p14="http://schemas.microsoft.com/office/powerpoint/2010/main" val="325490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895420" y="666833"/>
            <a:ext cx="10287000" cy="5324535"/>
          </a:xfrm>
          <a:prstGeom prst="rect">
            <a:avLst/>
          </a:prstGeom>
          <a:noFill/>
        </p:spPr>
        <p:txBody>
          <a:bodyPr wrap="square" rtlCol="0">
            <a:spAutoFit/>
          </a:bodyPr>
          <a:lstStyle/>
          <a:p>
            <a:r>
              <a:rPr lang="de-DE" sz="2000" b="1" dirty="0" smtClean="0"/>
              <a:t>Problem</a:t>
            </a:r>
          </a:p>
          <a:p>
            <a:endParaRPr lang="de-DE" sz="2000" b="1" dirty="0"/>
          </a:p>
          <a:p>
            <a:r>
              <a:rPr lang="de-DE" sz="2000" b="1" dirty="0" smtClean="0"/>
              <a:t>Die Nichtbeachtung der Vergabevorschriften ist ein Auflagenverstoß nach § 49 </a:t>
            </a:r>
            <a:r>
              <a:rPr lang="de-DE" sz="2000" b="1" dirty="0" err="1" smtClean="0"/>
              <a:t>VerwVfG</a:t>
            </a:r>
            <a:r>
              <a:rPr lang="de-DE" sz="2000" b="1" dirty="0" smtClean="0"/>
              <a:t> und berechtigt den Zuwendungsgeber zum (Teil-)Widerruf des </a:t>
            </a:r>
            <a:r>
              <a:rPr lang="de-DE" sz="2000" b="1" dirty="0"/>
              <a:t>B</a:t>
            </a:r>
            <a:r>
              <a:rPr lang="de-DE" sz="2000" b="1" dirty="0" smtClean="0"/>
              <a:t>escheides. Bei schweren Vergabeverstößen ist eine Kürzung zwingend. </a:t>
            </a:r>
          </a:p>
          <a:p>
            <a:endParaRPr lang="de-DE" dirty="0" smtClean="0"/>
          </a:p>
          <a:p>
            <a:pPr fontAlgn="base"/>
            <a:r>
              <a:rPr lang="de-DE" sz="1400" dirty="0" smtClean="0"/>
              <a:t>- </a:t>
            </a:r>
            <a:r>
              <a:rPr lang="de-DE" sz="1400" b="1" dirty="0"/>
              <a:t>OVG Schleswig-Holstein, Urteil vom 23.08.2022 </a:t>
            </a:r>
            <a:r>
              <a:rPr lang="de-DE" sz="1400" dirty="0"/>
              <a:t>– Az. 5 LB 9/20)</a:t>
            </a:r>
          </a:p>
          <a:p>
            <a:pPr fontAlgn="base"/>
            <a:r>
              <a:rPr lang="de-DE" sz="1400" dirty="0"/>
              <a:t>Ein Zuwendungsbescheid kann ganz oder teilweise </a:t>
            </a:r>
            <a:r>
              <a:rPr lang="de-DE" sz="1400" b="1" dirty="0"/>
              <a:t>auch mit Wirkung für die Vergangenheit </a:t>
            </a:r>
            <a:r>
              <a:rPr lang="de-DE" sz="1400" dirty="0"/>
              <a:t>widerrufen werden, wenn mit dem Bescheid eine Auflage verbunden ist und der Begünstigte diese nicht erfüllt hat.</a:t>
            </a:r>
          </a:p>
          <a:p>
            <a:r>
              <a:rPr lang="de-DE" sz="1400" dirty="0"/>
              <a:t> </a:t>
            </a:r>
            <a:r>
              <a:rPr lang="de-DE" sz="1400" dirty="0" smtClean="0"/>
              <a:t>- </a:t>
            </a:r>
            <a:r>
              <a:rPr lang="de-DE" sz="1400" b="1" dirty="0" smtClean="0"/>
              <a:t>OVG </a:t>
            </a:r>
            <a:r>
              <a:rPr lang="de-DE" sz="1400" b="1" dirty="0"/>
              <a:t>Nordrhein-Westfalen, 24.02.2021, 4 A 2038/16 „Fehlerhafte Verfahrensart</a:t>
            </a:r>
            <a:r>
              <a:rPr lang="de-DE" sz="1400" dirty="0"/>
              <a:t>“:</a:t>
            </a:r>
          </a:p>
          <a:p>
            <a:r>
              <a:rPr lang="de-DE" sz="1400" dirty="0" smtClean="0"/>
              <a:t>Die </a:t>
            </a:r>
            <a:r>
              <a:rPr lang="de-DE" sz="1400" dirty="0"/>
              <a:t>fehlerhafte Wahl der Verfahrensart stellt zwar in der Regel einen </a:t>
            </a:r>
            <a:r>
              <a:rPr lang="de-DE" sz="1400" b="1" dirty="0"/>
              <a:t>schwerwiegenden</a:t>
            </a:r>
          </a:p>
          <a:p>
            <a:r>
              <a:rPr lang="de-DE" sz="1400" b="1" dirty="0"/>
              <a:t>Vergaberechtsverstoß </a:t>
            </a:r>
            <a:r>
              <a:rPr lang="de-DE" sz="1400" dirty="0"/>
              <a:t>dar</a:t>
            </a:r>
            <a:r>
              <a:rPr lang="de-DE" sz="1400" dirty="0" smtClean="0"/>
              <a:t>.</a:t>
            </a:r>
            <a:r>
              <a:rPr lang="de-DE" sz="1400" dirty="0"/>
              <a:t> Diese Regelannahme entbindet den Zuwendungsgeber aber nicht davon, die Umstände </a:t>
            </a:r>
            <a:r>
              <a:rPr lang="de-DE" sz="1400" dirty="0" smtClean="0"/>
              <a:t>des jeweiligen </a:t>
            </a:r>
            <a:r>
              <a:rPr lang="de-DE" sz="1400" dirty="0"/>
              <a:t>Einzelfalls zu würdigen</a:t>
            </a:r>
            <a:r>
              <a:rPr lang="de-DE" sz="1400" dirty="0" smtClean="0"/>
              <a:t>.</a:t>
            </a:r>
          </a:p>
          <a:p>
            <a:r>
              <a:rPr lang="de-DE" sz="1400" b="1" dirty="0" smtClean="0"/>
              <a:t>- </a:t>
            </a:r>
            <a:r>
              <a:rPr lang="de-DE" sz="1400" b="1" dirty="0"/>
              <a:t>BVerwG, 13.02.2013 – 3 B 58.12</a:t>
            </a:r>
            <a:r>
              <a:rPr lang="de-DE" sz="1400" dirty="0"/>
              <a:t>: Ein Verstoß gegen die Bestimmungen über die Vergabeart ist wegen der</a:t>
            </a:r>
          </a:p>
          <a:p>
            <a:r>
              <a:rPr lang="de-DE" sz="1400" dirty="0"/>
              <a:t>damit regelmäßig verbundenen Gefährdung der Wirtschaftlichkeit und Sparsamkeit im Regelfall als</a:t>
            </a:r>
          </a:p>
          <a:p>
            <a:r>
              <a:rPr lang="de-DE" sz="1400" dirty="0"/>
              <a:t>schwerwiegend einzuordnen!</a:t>
            </a:r>
          </a:p>
          <a:p>
            <a:r>
              <a:rPr lang="de-DE" sz="1400" dirty="0"/>
              <a:t>- </a:t>
            </a:r>
            <a:r>
              <a:rPr lang="de-DE" sz="1400" b="1" dirty="0"/>
              <a:t>VG Regensburg, 14.06.2018 – RN 5 K 16.1879</a:t>
            </a:r>
            <a:r>
              <a:rPr lang="de-DE" sz="1400" dirty="0"/>
              <a:t>: Rückforderung von Fördermitteln aus dem Europäischen</a:t>
            </a:r>
          </a:p>
          <a:p>
            <a:r>
              <a:rPr lang="de-DE" sz="1400" dirty="0"/>
              <a:t>Fonds für regionale Entwicklung (EFRE) bei Vergaberechtsverstößen (fast) unumgänglich.</a:t>
            </a:r>
          </a:p>
          <a:p>
            <a:endParaRPr lang="de-DE" dirty="0" smtClean="0"/>
          </a:p>
          <a:p>
            <a:endParaRPr lang="de-DE" dirty="0"/>
          </a:p>
          <a:p>
            <a:endParaRPr lang="de-DE" dirty="0"/>
          </a:p>
        </p:txBody>
      </p:sp>
    </p:spTree>
    <p:extLst>
      <p:ext uri="{BB962C8B-B14F-4D97-AF65-F5344CB8AC3E}">
        <p14:creationId xmlns:p14="http://schemas.microsoft.com/office/powerpoint/2010/main" val="629293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605481" y="951471"/>
            <a:ext cx="9947189" cy="7017306"/>
          </a:xfrm>
          <a:prstGeom prst="rect">
            <a:avLst/>
          </a:prstGeom>
          <a:noFill/>
        </p:spPr>
        <p:txBody>
          <a:bodyPr wrap="square" rtlCol="0">
            <a:spAutoFit/>
          </a:bodyPr>
          <a:lstStyle/>
          <a:p>
            <a:r>
              <a:rPr lang="de-DE" b="1" dirty="0" smtClean="0"/>
              <a:t>Als schwere Fehler im Vergabeverfahren </a:t>
            </a:r>
            <a:r>
              <a:rPr lang="de-DE" dirty="0"/>
              <a:t>(=Verstöße gegen Grundsätze Gleichbehandlung, Wettbewerb, Transparenz, Wirtschaftlichkeit und </a:t>
            </a:r>
            <a:r>
              <a:rPr lang="de-DE" dirty="0" smtClean="0"/>
              <a:t>Sparsamkeit) </a:t>
            </a:r>
            <a:r>
              <a:rPr lang="de-DE" b="1" dirty="0" smtClean="0"/>
              <a:t>werden immer bewertet:</a:t>
            </a:r>
          </a:p>
          <a:p>
            <a:r>
              <a:rPr lang="de-DE" sz="1600" b="1" dirty="0" smtClean="0"/>
              <a:t>Wahl der falschen Vergabeart</a:t>
            </a:r>
            <a:endParaRPr lang="de-DE" sz="1600" dirty="0"/>
          </a:p>
          <a:p>
            <a:r>
              <a:rPr lang="de-DE" sz="1400" dirty="0" smtClean="0"/>
              <a:t>häufiger Irrtum: </a:t>
            </a:r>
            <a:r>
              <a:rPr lang="de-DE" sz="1400" dirty="0"/>
              <a:t>Die Ausnahmetatbestände für die Zulässigkeit der Verhandlungsvergabe ohne Teilnahmewettbewerb nach UVgO berechtigen grundsätzlich zu </a:t>
            </a:r>
            <a:r>
              <a:rPr lang="de-DE" sz="1400" dirty="0" smtClean="0"/>
              <a:t>Direktvergaben. </a:t>
            </a:r>
          </a:p>
          <a:p>
            <a:r>
              <a:rPr lang="de-DE" sz="1400" dirty="0" smtClean="0"/>
              <a:t>Das ist nur der Fall, wenn </a:t>
            </a:r>
            <a:r>
              <a:rPr lang="de-DE" sz="1400" dirty="0"/>
              <a:t>aus besonderen Gründen nur ein Unternehmen für die Leistungserbringung in Betracht kommt oder kleinere Nachbestellungen </a:t>
            </a:r>
            <a:r>
              <a:rPr lang="de-DE" sz="1400" dirty="0" smtClean="0"/>
              <a:t>(max. 20 % und keine sonstigen Änderungen) erfolgen </a:t>
            </a:r>
            <a:r>
              <a:rPr lang="de-DE" sz="1400" dirty="0"/>
              <a:t>sollen. In allen übrigen Fällen ist für die Einhaltung des Vergaberechts entscheidend, Wettbewerb durch die Aufforderung mehrerer, grundsätzlich mindestens drei Unternehmen, zu </a:t>
            </a:r>
            <a:r>
              <a:rPr lang="de-DE" sz="1400" dirty="0" smtClean="0"/>
              <a:t>ermöglichen. Die Einholung von Angeboten und Nennung des potentiellen Auftragnehmers im Rahmen der Antragstellung bzw. im Bewilligungsbescheid entbindet nicht von der Anwendung des Vergaberechts. </a:t>
            </a:r>
          </a:p>
          <a:p>
            <a:endParaRPr lang="de-DE" sz="1400" dirty="0"/>
          </a:p>
          <a:p>
            <a:r>
              <a:rPr lang="de-DE" sz="1600" b="1" dirty="0"/>
              <a:t>Ungerechtfertigte Einschränkung des Wettbewerbes durch fehlende </a:t>
            </a:r>
            <a:r>
              <a:rPr lang="de-DE" sz="1600" b="1" dirty="0" smtClean="0"/>
              <a:t>Markterkundung/Wettbewerb </a:t>
            </a:r>
            <a:endParaRPr lang="de-DE" sz="1600" b="1" dirty="0"/>
          </a:p>
          <a:p>
            <a:r>
              <a:rPr lang="de-DE" sz="1400" dirty="0"/>
              <a:t>Ob eine Leistung von mehreren Unternehmen erbracht werden kann</a:t>
            </a:r>
            <a:r>
              <a:rPr lang="de-DE" sz="1400" dirty="0" smtClean="0"/>
              <a:t>, soll </a:t>
            </a:r>
            <a:r>
              <a:rPr lang="de-DE" sz="1400" dirty="0"/>
              <a:t>m</a:t>
            </a:r>
            <a:r>
              <a:rPr lang="de-DE" sz="1400" dirty="0" smtClean="0"/>
              <a:t>it </a:t>
            </a:r>
            <a:r>
              <a:rPr lang="de-DE" sz="1400" dirty="0"/>
              <a:t>der Markterkundung herausgefunden werden. Ein Auftraggeber darf nicht ungeprüft davon ausgehen, dass es neben dem ihm bekannten Unternehmen, das typischerweise seit vielen Jahren die fraglichen Leistungen für ihn erbringt, keine weiteren geeigneten Mitbewerber gibt. Indem eine Markterkundung und häufig auch eine Ausschreibung unterbleiben, verhindert er von vornherein, dass andere Unternehmen ihre Eignung unter Beweis stellen (Vgl. </a:t>
            </a:r>
            <a:r>
              <a:rPr lang="de-DE" sz="1400" dirty="0">
                <a:hlinkClick r:id="rId2"/>
              </a:rPr>
              <a:t>OLG Düsseldorf, Beschluss vom 28.12.2011, VII-</a:t>
            </a:r>
            <a:r>
              <a:rPr lang="de-DE" sz="1400" dirty="0" err="1">
                <a:hlinkClick r:id="rId2"/>
              </a:rPr>
              <a:t>Verg</a:t>
            </a:r>
            <a:r>
              <a:rPr lang="de-DE" sz="1400" dirty="0">
                <a:hlinkClick r:id="rId2"/>
              </a:rPr>
              <a:t> </a:t>
            </a:r>
            <a:r>
              <a:rPr lang="de-DE" sz="1400" dirty="0" smtClean="0">
                <a:hlinkClick r:id="rId2"/>
              </a:rPr>
              <a:t>73/11</a:t>
            </a:r>
            <a:endParaRPr lang="de-DE" sz="1400" dirty="0" smtClean="0"/>
          </a:p>
          <a:p>
            <a:r>
              <a:rPr lang="de-DE" sz="1400" dirty="0" smtClean="0"/>
              <a:t>Es gelten hohe Anforderungen an die Vergabedokumentation bei Direktvergaben (</a:t>
            </a:r>
            <a:r>
              <a:rPr lang="de-DE" sz="1400" dirty="0" err="1" smtClean="0"/>
              <a:t>VKBund</a:t>
            </a:r>
            <a:r>
              <a:rPr lang="de-DE" sz="1400" dirty="0" smtClean="0"/>
              <a:t>, Beschl. V. 29.09.2020 – VK2-73/20). </a:t>
            </a:r>
          </a:p>
          <a:p>
            <a:r>
              <a:rPr lang="de-DE" sz="1400" dirty="0" smtClean="0"/>
              <a:t>Es ist eine vertiefte inhaltliche Auseinandersetzung mit Alternativ- und Ersatzlösungen erforderlich. </a:t>
            </a:r>
          </a:p>
          <a:p>
            <a:endParaRPr lang="de-DE" sz="1400" dirty="0" smtClean="0"/>
          </a:p>
          <a:p>
            <a:r>
              <a:rPr lang="de-DE" sz="1600" b="1" dirty="0" smtClean="0"/>
              <a:t>Direktauftrag wegen „Dringlichkeit“ </a:t>
            </a:r>
          </a:p>
          <a:p>
            <a:pPr lvl="0"/>
            <a:r>
              <a:rPr lang="de-DE" sz="1400" dirty="0"/>
              <a:t>Dringlichkeit liegt </a:t>
            </a:r>
            <a:r>
              <a:rPr lang="de-DE" sz="1400" b="1" dirty="0"/>
              <a:t>nicht vor bei internen Gründen</a:t>
            </a:r>
            <a:r>
              <a:rPr lang="de-DE" sz="1400" dirty="0"/>
              <a:t>, z.B. Finanznot, Termindruck wegen eigener Planungsfehler, Abrufbarkeit </a:t>
            </a:r>
          </a:p>
          <a:p>
            <a:pPr lvl="0"/>
            <a:r>
              <a:rPr lang="de-DE" sz="1400" dirty="0" smtClean="0"/>
              <a:t>von </a:t>
            </a:r>
            <a:r>
              <a:rPr lang="de-DE" sz="1400" dirty="0"/>
              <a:t>Fördermitteln/Ende der Förderperiode, </a:t>
            </a:r>
            <a:r>
              <a:rPr lang="de-DE" sz="1400" dirty="0" smtClean="0"/>
              <a:t>sondern </a:t>
            </a:r>
            <a:r>
              <a:rPr lang="de-DE" sz="1400" b="1" dirty="0"/>
              <a:t>ausschließlich bei Abwendung akuter Gefahrensituationen oder unvorhersehbarer Katastrophenfälle, </a:t>
            </a:r>
            <a:r>
              <a:rPr lang="de-DE" sz="1400" b="1" dirty="0" err="1"/>
              <a:t>u.ä.</a:t>
            </a:r>
            <a:endParaRPr lang="de-DE" sz="1400" b="1" dirty="0"/>
          </a:p>
          <a:p>
            <a:pPr lvl="0"/>
            <a:endParaRPr lang="de-DE" sz="1400" b="1" dirty="0"/>
          </a:p>
          <a:p>
            <a:r>
              <a:rPr lang="de-DE" sz="1400" u="sng" dirty="0" smtClean="0"/>
              <a:t> </a:t>
            </a:r>
            <a:endParaRPr lang="de-DE" sz="1400" dirty="0" smtClean="0"/>
          </a:p>
          <a:p>
            <a:endParaRPr lang="de-DE" dirty="0"/>
          </a:p>
          <a:p>
            <a:endParaRPr lang="de-DE" dirty="0" smtClean="0"/>
          </a:p>
          <a:p>
            <a:r>
              <a:rPr lang="de-DE" dirty="0" smtClean="0"/>
              <a:t>   </a:t>
            </a:r>
          </a:p>
          <a:p>
            <a:pPr marL="285750" indent="-285750">
              <a:buFontTx/>
              <a:buChar char="-"/>
            </a:pPr>
            <a:endParaRPr lang="de-DE" dirty="0"/>
          </a:p>
        </p:txBody>
      </p:sp>
    </p:spTree>
    <p:extLst>
      <p:ext uri="{BB962C8B-B14F-4D97-AF65-F5344CB8AC3E}">
        <p14:creationId xmlns:p14="http://schemas.microsoft.com/office/powerpoint/2010/main" val="10406319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659621" y="777743"/>
            <a:ext cx="10565026" cy="6217087"/>
          </a:xfrm>
          <a:prstGeom prst="rect">
            <a:avLst/>
          </a:prstGeom>
          <a:noFill/>
        </p:spPr>
        <p:txBody>
          <a:bodyPr wrap="square" rtlCol="0">
            <a:spAutoFit/>
          </a:bodyPr>
          <a:lstStyle/>
          <a:p>
            <a:endParaRPr lang="de-DE" sz="1400" dirty="0" smtClean="0"/>
          </a:p>
          <a:p>
            <a:r>
              <a:rPr lang="de-DE" b="1" dirty="0" smtClean="0"/>
              <a:t>Formfehler</a:t>
            </a:r>
            <a:endParaRPr lang="de-DE" b="1" dirty="0"/>
          </a:p>
          <a:p>
            <a:r>
              <a:rPr lang="de-DE" dirty="0" smtClean="0"/>
              <a:t> z.B. Internetausdrucke/Screenshots statt schriftlicher Angebote.</a:t>
            </a:r>
          </a:p>
          <a:p>
            <a:r>
              <a:rPr lang="de-DE" dirty="0" smtClean="0"/>
              <a:t>Das Auffordern zur Abgabe eines Angebotes setzt unabdingbar voraus, dass der Auftraggeber aktiv auf einen Anbieter zugeht (Fax oder E-Mail). Denkbar ist auch eine telefonische Angebotsaufforderung. In diesem Fall muss ein Telefonvermerk mit Datum, Telefonnummer, Anbieter und ggf. Gesprächspartner sowie Angaben zum Inhalt (letztlich das Leistungsverzeichnis samt Vertragsbedingungen) erstellt werden. </a:t>
            </a:r>
          </a:p>
          <a:p>
            <a:r>
              <a:rPr lang="de-DE" dirty="0" smtClean="0"/>
              <a:t>ABER:  Die Pflicht zur Herstellung von Wettbewerb bedeutet aber keinesfalls, dass solange Anbieter aufgefordert werden müssen, bis tatsächlich mehrere Angebote vorliegen. Sollten mehrere Anbieter – grundsätzlich drei – vergeblich aufgefordert worden sein und ist dieses dokumentiert, bleibt ihm die Möglichkeit der Vergleiche über das Internet oder gar die Direktvergabe.</a:t>
            </a:r>
          </a:p>
          <a:p>
            <a:r>
              <a:rPr lang="de-DE" dirty="0" smtClean="0"/>
              <a:t>TIPP: Angebotsaufforderung per Email mit Fristsetzung </a:t>
            </a:r>
          </a:p>
          <a:p>
            <a:endParaRPr lang="de-DE" dirty="0" smtClean="0"/>
          </a:p>
          <a:p>
            <a:r>
              <a:rPr lang="de-DE" b="1" dirty="0"/>
              <a:t>Fehlende oder unzureichende Dokumentation </a:t>
            </a:r>
          </a:p>
          <a:p>
            <a:r>
              <a:rPr lang="de-DE" dirty="0"/>
              <a:t>Sämtliche Vergabeverfahren sind ausnahmslos zeitnah und somit fortlaufend zu dokumentieren. </a:t>
            </a:r>
            <a:r>
              <a:rPr lang="de-DE" dirty="0" smtClean="0"/>
              <a:t>Hintergrund </a:t>
            </a:r>
            <a:r>
              <a:rPr lang="de-DE" dirty="0"/>
              <a:t>ist die Kontroll- und Beweisfunktion eines Vermerks. Häufig gehen Vergabefehler mit einer teilweise unzureichenden Dokumentation einher. Gerade bei der Einhaltung von Wertgrenzen bzw. Schwellenwerten, Fristen und Wertungsergebnissen, Präsentationsergebnissen ist eine zeitnahe Dokumentation unerlässlich. Mangelhafte Dokumentation kann zur formellen Rechtswidrigkeit des gesamten Vergabeverfahrens führen, auch wenn in materiell-rechtlicher Hinsicht alles korrekt gehandhabt wurde. </a:t>
            </a:r>
          </a:p>
          <a:p>
            <a:endParaRPr lang="de-DE" sz="1400" dirty="0" smtClean="0"/>
          </a:p>
          <a:p>
            <a:endParaRPr lang="de-DE" sz="1400" b="1" dirty="0" smtClean="0"/>
          </a:p>
          <a:p>
            <a:endParaRPr lang="de-DE" sz="1400" dirty="0"/>
          </a:p>
        </p:txBody>
      </p:sp>
    </p:spTree>
    <p:extLst>
      <p:ext uri="{BB962C8B-B14F-4D97-AF65-F5344CB8AC3E}">
        <p14:creationId xmlns:p14="http://schemas.microsoft.com/office/powerpoint/2010/main" val="14149039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636373" y="673443"/>
            <a:ext cx="10626811" cy="1754326"/>
          </a:xfrm>
          <a:prstGeom prst="rect">
            <a:avLst/>
          </a:prstGeom>
          <a:noFill/>
        </p:spPr>
        <p:txBody>
          <a:bodyPr wrap="square" rtlCol="0">
            <a:spAutoFit/>
          </a:bodyPr>
          <a:lstStyle/>
          <a:p>
            <a:endParaRPr lang="de-DE" b="1" dirty="0" smtClean="0"/>
          </a:p>
          <a:p>
            <a:endParaRPr lang="de-DE" b="1" dirty="0" smtClean="0"/>
          </a:p>
          <a:p>
            <a:endParaRPr lang="de-DE" dirty="0"/>
          </a:p>
          <a:p>
            <a:endParaRPr lang="de-DE" dirty="0" smtClean="0"/>
          </a:p>
          <a:p>
            <a:endParaRPr lang="de-DE" dirty="0"/>
          </a:p>
          <a:p>
            <a:endParaRPr lang="de-DE" dirty="0" smtClean="0"/>
          </a:p>
        </p:txBody>
      </p:sp>
      <p:sp>
        <p:nvSpPr>
          <p:cNvPr id="4" name="Textfeld 3"/>
          <p:cNvSpPr txBox="1"/>
          <p:nvPr/>
        </p:nvSpPr>
        <p:spPr>
          <a:xfrm>
            <a:off x="1192427" y="1414849"/>
            <a:ext cx="8760942" cy="4524315"/>
          </a:xfrm>
          <a:prstGeom prst="rect">
            <a:avLst/>
          </a:prstGeom>
          <a:noFill/>
        </p:spPr>
        <p:txBody>
          <a:bodyPr wrap="square" rtlCol="0">
            <a:spAutoFit/>
          </a:bodyPr>
          <a:lstStyle/>
          <a:p>
            <a:r>
              <a:rPr lang="de-DE" b="1" dirty="0"/>
              <a:t>falsche Schätzung des Auftragswertes </a:t>
            </a:r>
          </a:p>
          <a:p>
            <a:r>
              <a:rPr lang="de-DE" dirty="0" smtClean="0"/>
              <a:t>Vor der Einleitung des Vergabeverfahrens ist der Auftragswert zu schätzen, wobei </a:t>
            </a:r>
            <a:r>
              <a:rPr lang="de-DE" dirty="0"/>
              <a:t>die Gesamtvergütung, sämtliche Optionen, Vertragsverlängerungsmöglichkeiten, Prämien und Zahlungen an den Bieter sowie auch Leistungen Dritter </a:t>
            </a:r>
            <a:r>
              <a:rPr lang="de-DE" dirty="0" smtClean="0"/>
              <a:t>einzubeziehen sind. </a:t>
            </a:r>
            <a:r>
              <a:rPr lang="de-DE" dirty="0"/>
              <a:t>Eine gezielt niedrige Schätzung des </a:t>
            </a:r>
            <a:r>
              <a:rPr lang="de-DE" dirty="0" smtClean="0"/>
              <a:t>Auftrag oder Aufteilung des Auftragswerts </a:t>
            </a:r>
            <a:r>
              <a:rPr lang="de-DE" dirty="0"/>
              <a:t>ist unzulässig.  </a:t>
            </a:r>
            <a:endParaRPr lang="de-DE" dirty="0" smtClean="0"/>
          </a:p>
          <a:p>
            <a:r>
              <a:rPr lang="de-DE" dirty="0" smtClean="0"/>
              <a:t>Als schwerwiegender Verstoß wird auch die künstliche Aufteilung der Auftragswerte zur Umgehung von Vergaberecht gewertet. </a:t>
            </a:r>
            <a:endParaRPr lang="de-DE" dirty="0"/>
          </a:p>
          <a:p>
            <a:endParaRPr lang="de-DE" b="1" dirty="0"/>
          </a:p>
          <a:p>
            <a:r>
              <a:rPr lang="de-DE" b="1" dirty="0" smtClean="0"/>
              <a:t>Verfahrensfehler</a:t>
            </a:r>
            <a:endParaRPr lang="de-DE" b="1" dirty="0"/>
          </a:p>
          <a:p>
            <a:r>
              <a:rPr lang="de-DE" dirty="0"/>
              <a:t>z.B. </a:t>
            </a:r>
            <a:r>
              <a:rPr lang="de-DE" dirty="0" smtClean="0"/>
              <a:t>Fehler bei der Erstellung der Vergabeunterlagen und Wertung der Angebote, unklare </a:t>
            </a:r>
            <a:r>
              <a:rPr lang="de-DE" dirty="0"/>
              <a:t>Leistungsbeschreibungen, Vermischung von Eignungs- und </a:t>
            </a:r>
            <a:r>
              <a:rPr lang="de-DE" dirty="0" smtClean="0"/>
              <a:t>Zuschlagskriterien</a:t>
            </a:r>
            <a:r>
              <a:rPr lang="de-DE" dirty="0"/>
              <a:t>, </a:t>
            </a:r>
          </a:p>
          <a:p>
            <a:r>
              <a:rPr lang="de-DE" dirty="0"/>
              <a:t>Zulassung von vergabefremden Aspekten, Bevorzugung von bestimmten Unternehmen, Abweichung von produktneutraler </a:t>
            </a:r>
            <a:r>
              <a:rPr lang="de-DE" dirty="0" smtClean="0"/>
              <a:t>Leistungsbeschreibung, fehlende Veröffentlichung/Bekanntmachung, Angebotsbewertung aufgrund von vergabefremden Erwägungen oder bei Vorliegen eines Interessenkonflikts </a:t>
            </a:r>
          </a:p>
          <a:p>
            <a:endParaRPr lang="de-DE" dirty="0"/>
          </a:p>
        </p:txBody>
      </p:sp>
    </p:spTree>
    <p:extLst>
      <p:ext uri="{BB962C8B-B14F-4D97-AF65-F5344CB8AC3E}">
        <p14:creationId xmlns:p14="http://schemas.microsoft.com/office/powerpoint/2010/main" val="6557120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1986</Words>
  <Application>Microsoft Office PowerPoint</Application>
  <PresentationFormat>Breitbild</PresentationFormat>
  <Paragraphs>137</Paragraphs>
  <Slides>14</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14</vt:i4>
      </vt:variant>
    </vt:vector>
  </HeadingPairs>
  <TitlesOfParts>
    <vt:vector size="18" baseType="lpstr">
      <vt:lpstr>Arial</vt:lpstr>
      <vt:lpstr>Calibri</vt:lpstr>
      <vt:lpstr>Calibri Light</vt:lpstr>
      <vt:lpstr>Office</vt:lpstr>
      <vt:lpstr>Beschaffungen in Drittmittelprojekten  (Antragsforschung)</vt:lpstr>
      <vt:lpstr>PowerPoint-Präsentation</vt:lpstr>
      <vt:lpstr>PowerPoint-Präsentation</vt:lpstr>
      <vt:lpstr>Insbesondere EIP-Projekte geben eine Vielzahl von strengen Anforderungen vor: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Beschaffungen in Drittmittelprojekten</dc:title>
  <dc:creator>Kruse, Ute</dc:creator>
  <cp:lastModifiedBy>Treuner, Vera</cp:lastModifiedBy>
  <cp:revision>42</cp:revision>
  <dcterms:created xsi:type="dcterms:W3CDTF">2023-01-23T11:00:55Z</dcterms:created>
  <dcterms:modified xsi:type="dcterms:W3CDTF">2023-06-05T10:13:39Z</dcterms:modified>
</cp:coreProperties>
</file>